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72" r:id="rId5"/>
    <p:sldId id="259" r:id="rId6"/>
    <p:sldId id="260" r:id="rId7"/>
    <p:sldId id="261" r:id="rId8"/>
    <p:sldId id="262" r:id="rId9"/>
    <p:sldId id="263" r:id="rId10"/>
    <p:sldId id="264" r:id="rId11"/>
    <p:sldId id="265" r:id="rId12"/>
    <p:sldId id="266" r:id="rId13"/>
    <p:sldId id="271" r:id="rId14"/>
    <p:sldId id="267" r:id="rId15"/>
    <p:sldId id="268" r:id="rId16"/>
    <p:sldId id="269" r:id="rId17"/>
    <p:sldId id="270" r:id="rId18"/>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46" d="100"/>
          <a:sy n="146" d="100"/>
        </p:scale>
        <p:origin x="-624" y="-9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1"/>
          </p:nvPr>
        </p:nvSpPr>
        <p:spPr/>
        <p:txBody>
          <a:bodyPr/>
          <a:lstStyle/>
          <a:p>
            <a:fld id="{4C15AA4A-F303-4466-AEBC-AE3250A691C7}" type="slidenum">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311760" y="744480"/>
            <a:ext cx="8520120" cy="205236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5"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6"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5" name="PlaceHolder 4"/>
          <p:cNvSpPr>
            <a:spLocks noGrp="1"/>
          </p:cNvSpPr>
          <p:nvPr>
            <p:ph type="sldNum" idx="1"/>
          </p:nvPr>
        </p:nvSpPr>
        <p:spPr/>
        <p:txBody>
          <a:bodyPr/>
          <a:lstStyle/>
          <a:p>
            <a:fld id="{77F89058-0019-4225-A403-2406A55414D5}" type="slidenum">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311760" y="744480"/>
            <a:ext cx="8520120" cy="205236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8"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9"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0"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1"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7" name="PlaceHolder 6"/>
          <p:cNvSpPr>
            <a:spLocks noGrp="1"/>
          </p:cNvSpPr>
          <p:nvPr>
            <p:ph type="sldNum" idx="1"/>
          </p:nvPr>
        </p:nvSpPr>
        <p:spPr/>
        <p:txBody>
          <a:bodyPr/>
          <a:lstStyle/>
          <a:p>
            <a:fld id="{ADD08C36-7315-4ACE-867C-67C9B2897B18}" type="slidenum">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311760" y="744480"/>
            <a:ext cx="8520120" cy="205236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33"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4"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5"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6"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7"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8"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9" name="PlaceHolder 8"/>
          <p:cNvSpPr>
            <a:spLocks noGrp="1"/>
          </p:cNvSpPr>
          <p:nvPr>
            <p:ph type="sldNum" idx="1"/>
          </p:nvPr>
        </p:nvSpPr>
        <p:spPr/>
        <p:txBody>
          <a:bodyPr/>
          <a:lstStyle/>
          <a:p>
            <a:fld id="{D588579A-F79A-495D-A26C-FE4EA580019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311760" y="744480"/>
            <a:ext cx="8520120" cy="205236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4"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IN" sz="3200" b="0" strike="noStrike" spc="-1">
              <a:solidFill>
                <a:srgbClr val="000000"/>
              </a:solidFill>
              <a:latin typeface="Arial"/>
            </a:endParaRPr>
          </a:p>
        </p:txBody>
      </p:sp>
      <p:sp>
        <p:nvSpPr>
          <p:cNvPr id="2" name="PlaceHolder 3"/>
          <p:cNvSpPr>
            <a:spLocks noGrp="1"/>
          </p:cNvSpPr>
          <p:nvPr>
            <p:ph type="sldNum" idx="1"/>
          </p:nvPr>
        </p:nvSpPr>
        <p:spPr/>
        <p:txBody>
          <a:bodyPr/>
          <a:lstStyle/>
          <a:p>
            <a:fld id="{E4DD1785-4638-4268-9262-43F04E847978}"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311760" y="744480"/>
            <a:ext cx="8520120" cy="205236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6"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4" name="PlaceHolder 3"/>
          <p:cNvSpPr>
            <a:spLocks noGrp="1"/>
          </p:cNvSpPr>
          <p:nvPr>
            <p:ph type="sldNum" idx="1"/>
          </p:nvPr>
        </p:nvSpPr>
        <p:spPr/>
        <p:txBody>
          <a:bodyPr/>
          <a:lstStyle/>
          <a:p>
            <a:fld id="{E99965D9-AA06-4495-B34F-1CF22FEC0138}"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311760" y="744480"/>
            <a:ext cx="8520120" cy="205236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8"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9"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5" name="PlaceHolder 4"/>
          <p:cNvSpPr>
            <a:spLocks noGrp="1"/>
          </p:cNvSpPr>
          <p:nvPr>
            <p:ph type="sldNum" idx="1"/>
          </p:nvPr>
        </p:nvSpPr>
        <p:spPr/>
        <p:txBody>
          <a:bodyPr/>
          <a:lstStyle/>
          <a:p>
            <a:fld id="{9EEE25AE-C18D-415E-9FDC-6BB77FD7C6CD}"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311760" y="744480"/>
            <a:ext cx="8520120" cy="205236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3" name="PlaceHolder 2"/>
          <p:cNvSpPr>
            <a:spLocks noGrp="1"/>
          </p:cNvSpPr>
          <p:nvPr>
            <p:ph type="sldNum" idx="1"/>
          </p:nvPr>
        </p:nvSpPr>
        <p:spPr/>
        <p:txBody>
          <a:bodyPr/>
          <a:lstStyle/>
          <a:p>
            <a:fld id="{6B8B496D-C66B-4187-9257-E62F198CA193}" type="slidenum">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311760" y="744480"/>
            <a:ext cx="8520120" cy="9514800"/>
          </a:xfrm>
          <a:prstGeom prst="rect">
            <a:avLst/>
          </a:prstGeom>
          <a:noFill/>
          <a:ln w="0">
            <a:noFill/>
          </a:ln>
        </p:spPr>
        <p:txBody>
          <a:bodyPr lIns="0" tIns="0" rIns="0" bIns="0" anchor="ctr">
            <a:noAutofit/>
          </a:bodyPr>
          <a:lstStyle/>
          <a:p>
            <a:pPr algn="ctr"/>
            <a:endParaRPr lang="en-IN" sz="3200" b="0" strike="noStrike" spc="-1">
              <a:solidFill>
                <a:srgbClr val="000000"/>
              </a:solidFill>
              <a:latin typeface="Arial"/>
            </a:endParaRPr>
          </a:p>
        </p:txBody>
      </p:sp>
      <p:sp>
        <p:nvSpPr>
          <p:cNvPr id="3" name="PlaceHolder 2"/>
          <p:cNvSpPr>
            <a:spLocks noGrp="1"/>
          </p:cNvSpPr>
          <p:nvPr>
            <p:ph type="sldNum" idx="1"/>
          </p:nvPr>
        </p:nvSpPr>
        <p:spPr/>
        <p:txBody>
          <a:bodyPr/>
          <a:lstStyle/>
          <a:p>
            <a:fld id="{930DABD9-55D9-4837-A783-4FAAD65A40B9}" type="slidenum">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311760" y="744480"/>
            <a:ext cx="8520120" cy="205236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13"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4"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5"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6" name="PlaceHolder 5"/>
          <p:cNvSpPr>
            <a:spLocks noGrp="1"/>
          </p:cNvSpPr>
          <p:nvPr>
            <p:ph type="sldNum" idx="1"/>
          </p:nvPr>
        </p:nvSpPr>
        <p:spPr/>
        <p:txBody>
          <a:bodyPr/>
          <a:lstStyle/>
          <a:p>
            <a:fld id="{742D9C77-FD8C-45D5-BE0A-8CDB9C151FEE}" type="slidenum">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311760" y="744480"/>
            <a:ext cx="8520120" cy="205236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17"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8"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9"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6" name="PlaceHolder 5"/>
          <p:cNvSpPr>
            <a:spLocks noGrp="1"/>
          </p:cNvSpPr>
          <p:nvPr>
            <p:ph type="sldNum" idx="1"/>
          </p:nvPr>
        </p:nvSpPr>
        <p:spPr/>
        <p:txBody>
          <a:bodyPr/>
          <a:lstStyle/>
          <a:p>
            <a:fld id="{EEC7FB3C-3965-4EC1-BF39-C2C89CB0567D}" type="slidenum">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311760" y="744480"/>
            <a:ext cx="8520120" cy="205236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1"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2"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3"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6" name="PlaceHolder 5"/>
          <p:cNvSpPr>
            <a:spLocks noGrp="1"/>
          </p:cNvSpPr>
          <p:nvPr>
            <p:ph type="sldNum" idx="1"/>
          </p:nvPr>
        </p:nvSpPr>
        <p:spPr/>
        <p:txBody>
          <a:bodyPr/>
          <a:lstStyle/>
          <a:p>
            <a:fld id="{14978FBE-5EDE-4F62-8892-715BA2867122}"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 name="PlaceHolder 1"/>
          <p:cNvSpPr>
            <a:spLocks noGrp="1"/>
          </p:cNvSpPr>
          <p:nvPr>
            <p:ph type="title"/>
          </p:nvPr>
        </p:nvSpPr>
        <p:spPr>
          <a:xfrm>
            <a:off x="311760" y="744480"/>
            <a:ext cx="8520120" cy="2052360"/>
          </a:xfrm>
          <a:prstGeom prst="rect">
            <a:avLst/>
          </a:prstGeom>
          <a:noFill/>
          <a:ln w="0">
            <a:noFill/>
          </a:ln>
        </p:spPr>
        <p:txBody>
          <a:bodyPr tIns="91440" bIns="91440" anchor="b">
            <a:normAutofit/>
          </a:bodyPr>
          <a:lstStyle/>
          <a:p>
            <a:pPr indent="0">
              <a:buNone/>
            </a:pPr>
            <a:r>
              <a:rPr lang="en-IN" sz="5200" b="0" strike="noStrike" spc="-1">
                <a:solidFill>
                  <a:srgbClr val="000000"/>
                </a:solidFill>
                <a:latin typeface="Arial"/>
              </a:rPr>
              <a:t>Click to edit the title text format</a:t>
            </a:r>
          </a:p>
        </p:txBody>
      </p:sp>
      <p:sp>
        <p:nvSpPr>
          <p:cNvPr id="4" name="PlaceHolder 2"/>
          <p:cNvSpPr>
            <a:spLocks noGrp="1"/>
          </p:cNvSpPr>
          <p:nvPr>
            <p:ph type="sldNum" idx="1"/>
          </p:nvPr>
        </p:nvSpPr>
        <p:spPr>
          <a:xfrm>
            <a:off x="8472600" y="4663080"/>
            <a:ext cx="548280" cy="393120"/>
          </a:xfrm>
          <a:prstGeom prst="rect">
            <a:avLst/>
          </a:prstGeom>
          <a:noFill/>
          <a:ln w="0">
            <a:noFill/>
          </a:ln>
        </p:spPr>
        <p:txBody>
          <a:bodyPr tIns="91440" bIns="91440" anchor="ctr">
            <a:normAutofit/>
          </a:bodyPr>
          <a:lstStyle>
            <a:lvl1pPr indent="0" algn="r">
              <a:lnSpc>
                <a:spcPct val="100000"/>
              </a:lnSpc>
              <a:buNone/>
              <a:tabLst>
                <a:tab pos="0" algn="l"/>
              </a:tabLst>
              <a:defRPr lang="en-GB" sz="1000" b="0" strike="noStrike" spc="-1">
                <a:solidFill>
                  <a:schemeClr val="dk2"/>
                </a:solidFill>
                <a:latin typeface="Arial"/>
                <a:ea typeface="Arial"/>
              </a:defRPr>
            </a:lvl1pPr>
          </a:lstStyle>
          <a:p>
            <a:pPr indent="0" algn="r">
              <a:lnSpc>
                <a:spcPct val="100000"/>
              </a:lnSpc>
              <a:buNone/>
              <a:tabLst>
                <a:tab pos="0" algn="l"/>
              </a:tabLst>
            </a:pPr>
            <a:fld id="{685E6582-488A-4155-903F-202F5DE4CCFA}" type="slidenum">
              <a:rPr lang="en-GB" sz="1000" b="0" strike="noStrike" spc="-1">
                <a:solidFill>
                  <a:schemeClr val="dk2"/>
                </a:solidFill>
                <a:latin typeface="Arial"/>
                <a:ea typeface="Arial"/>
              </a:rPr>
              <a:t>‹#›</a:t>
            </a:fld>
            <a:endParaRPr lang="en-IN" sz="1000" b="0" strike="noStrike" spc="-1">
              <a:solidFill>
                <a:srgbClr val="000000"/>
              </a:solidFill>
              <a:latin typeface="Times New Roman"/>
            </a:endParaRPr>
          </a:p>
        </p:txBody>
      </p:sp>
      <p:sp>
        <p:nvSpPr>
          <p:cNvPr id="2"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jpeg"/><Relationship Id="rId7" Type="http://schemas.openxmlformats.org/officeDocument/2006/relationships/image" Target="../media/image9.jpe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ChiraagPVovert/ULIP_APP"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PlaceHolder 1"/>
          <p:cNvSpPr>
            <a:spLocks noGrp="1"/>
          </p:cNvSpPr>
          <p:nvPr>
            <p:ph type="title"/>
          </p:nvPr>
        </p:nvSpPr>
        <p:spPr>
          <a:xfrm>
            <a:off x="311760" y="744480"/>
            <a:ext cx="8520120" cy="2052360"/>
          </a:xfrm>
          <a:prstGeom prst="rect">
            <a:avLst/>
          </a:prstGeom>
          <a:noFill/>
          <a:ln w="0">
            <a:noFill/>
          </a:ln>
        </p:spPr>
        <p:txBody>
          <a:bodyPr tIns="91440" bIns="91440" anchor="b">
            <a:normAutofit/>
          </a:bodyPr>
          <a:lstStyle/>
          <a:p>
            <a:pPr indent="0">
              <a:buNone/>
            </a:pPr>
            <a:endParaRPr lang="en-IN" sz="5200" b="0" strike="noStrike" spc="-1">
              <a:solidFill>
                <a:schemeClr val="dk1"/>
              </a:solidFill>
              <a:latin typeface="Arial"/>
              <a:ea typeface="Arial"/>
            </a:endParaRPr>
          </a:p>
        </p:txBody>
      </p:sp>
      <p:sp>
        <p:nvSpPr>
          <p:cNvPr id="40" name="PlaceHolder 2"/>
          <p:cNvSpPr>
            <a:spLocks noGrp="1"/>
          </p:cNvSpPr>
          <p:nvPr>
            <p:ph type="subTitle"/>
          </p:nvPr>
        </p:nvSpPr>
        <p:spPr>
          <a:xfrm>
            <a:off x="311760" y="2834280"/>
            <a:ext cx="8520120" cy="792360"/>
          </a:xfrm>
          <a:prstGeom prst="rect">
            <a:avLst/>
          </a:prstGeom>
          <a:noFill/>
          <a:ln w="0">
            <a:noFill/>
          </a:ln>
        </p:spPr>
        <p:txBody>
          <a:bodyPr tIns="91440" bIns="91440" anchor="t">
            <a:normAutofit/>
          </a:bodyPr>
          <a:lstStyle/>
          <a:p>
            <a:pPr indent="0" algn="ctr">
              <a:buNone/>
            </a:pPr>
            <a:endParaRPr lang="en-IN" sz="2800" b="0" strike="noStrike" spc="-1">
              <a:solidFill>
                <a:schemeClr val="dk2"/>
              </a:solidFill>
              <a:latin typeface="Arial"/>
              <a:ea typeface="Arial"/>
            </a:endParaRPr>
          </a:p>
        </p:txBody>
      </p:sp>
      <p:pic>
        <p:nvPicPr>
          <p:cNvPr id="41" name="Google Shape;56;p13"/>
          <p:cNvPicPr/>
          <p:nvPr/>
        </p:nvPicPr>
        <p:blipFill>
          <a:blip r:embed="rId2"/>
          <a:stretch/>
        </p:blipFill>
        <p:spPr>
          <a:xfrm>
            <a:off x="0" y="0"/>
            <a:ext cx="9143640" cy="5143320"/>
          </a:xfrm>
          <a:prstGeom prst="rect">
            <a:avLst/>
          </a:prstGeom>
          <a:ln w="0">
            <a:noFill/>
          </a:ln>
        </p:spPr>
      </p:pic>
      <p:sp>
        <p:nvSpPr>
          <p:cNvPr id="42" name="Google Shape;57;p13"/>
          <p:cNvSpPr/>
          <p:nvPr/>
        </p:nvSpPr>
        <p:spPr>
          <a:xfrm>
            <a:off x="146520" y="2895480"/>
            <a:ext cx="8759520" cy="20034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nSpc>
                <a:spcPct val="100000"/>
              </a:lnSpc>
              <a:tabLst>
                <a:tab pos="0" algn="l"/>
              </a:tabLst>
            </a:pPr>
            <a:r>
              <a:rPr lang="en-GB" sz="1800" b="1" strike="noStrike" spc="-1">
                <a:solidFill>
                  <a:srgbClr val="000000"/>
                </a:solidFill>
                <a:latin typeface="Arial"/>
                <a:ea typeface="Arial"/>
              </a:rPr>
              <a:t>Team Details</a:t>
            </a:r>
            <a:endParaRPr lang="en-IN" sz="1800" b="0" strike="noStrike" spc="-1">
              <a:solidFill>
                <a:srgbClr val="000000"/>
              </a:solidFill>
              <a:latin typeface="Arial"/>
            </a:endParaRPr>
          </a:p>
          <a:p>
            <a:pPr>
              <a:lnSpc>
                <a:spcPct val="100000"/>
              </a:lnSpc>
              <a:tabLst>
                <a:tab pos="0" algn="l"/>
              </a:tabLst>
            </a:pPr>
            <a:endParaRPr lang="en-IN" sz="1800" b="0" strike="noStrike" spc="-1">
              <a:solidFill>
                <a:srgbClr val="000000"/>
              </a:solidFill>
              <a:latin typeface="Arial"/>
            </a:endParaRPr>
          </a:p>
          <a:p>
            <a:pPr marL="914400" lvl="1" indent="-343080">
              <a:lnSpc>
                <a:spcPct val="100000"/>
              </a:lnSpc>
              <a:buClr>
                <a:srgbClr val="000000"/>
              </a:buClr>
              <a:buFont typeface="Arial"/>
              <a:buAutoNum type="alphaLcPeriod"/>
              <a:tabLst>
                <a:tab pos="0" algn="l"/>
              </a:tabLst>
            </a:pPr>
            <a:r>
              <a:rPr lang="en-GB" sz="1800" b="1" strike="noStrike" spc="-1">
                <a:solidFill>
                  <a:srgbClr val="000000"/>
                </a:solidFill>
                <a:latin typeface="Arial"/>
                <a:ea typeface="Arial"/>
              </a:rPr>
              <a:t>Team name: Overt Ideas and Solutions</a:t>
            </a:r>
            <a:endParaRPr lang="en-IN" sz="1800" b="0" strike="noStrike" spc="-1">
              <a:solidFill>
                <a:srgbClr val="000000"/>
              </a:solidFill>
              <a:latin typeface="Arial"/>
            </a:endParaRPr>
          </a:p>
          <a:p>
            <a:pPr marL="914400" lvl="1" indent="-343080">
              <a:lnSpc>
                <a:spcPct val="100000"/>
              </a:lnSpc>
              <a:buClr>
                <a:srgbClr val="000000"/>
              </a:buClr>
              <a:buFont typeface="Arial"/>
              <a:buAutoNum type="alphaLcPeriod"/>
              <a:tabLst>
                <a:tab pos="0" algn="l"/>
              </a:tabLst>
            </a:pPr>
            <a:r>
              <a:rPr lang="en-GB" sz="1800" b="1" strike="noStrike" spc="-1">
                <a:solidFill>
                  <a:srgbClr val="000000"/>
                </a:solidFill>
                <a:latin typeface="Arial"/>
                <a:ea typeface="Arial"/>
              </a:rPr>
              <a:t>Team leader name: Chandan G C</a:t>
            </a:r>
            <a:endParaRPr lang="en-IN" sz="1800" b="0" strike="noStrike" spc="-1">
              <a:solidFill>
                <a:srgbClr val="000000"/>
              </a:solidFill>
              <a:latin typeface="Arial"/>
            </a:endParaRPr>
          </a:p>
          <a:p>
            <a:pPr marL="914400" lvl="1" indent="-343080">
              <a:lnSpc>
                <a:spcPct val="100000"/>
              </a:lnSpc>
              <a:buClr>
                <a:srgbClr val="000000"/>
              </a:buClr>
              <a:buFont typeface="Arial"/>
              <a:buAutoNum type="alphaLcPeriod"/>
              <a:tabLst>
                <a:tab pos="0" algn="l"/>
              </a:tabLst>
            </a:pPr>
            <a:r>
              <a:rPr lang="en-GB" sz="1800" b="1" strike="noStrike" spc="-1">
                <a:solidFill>
                  <a:srgbClr val="000000"/>
                </a:solidFill>
                <a:latin typeface="Arial"/>
                <a:ea typeface="Arial"/>
              </a:rPr>
              <a:t>Problem Statement: </a:t>
            </a:r>
            <a:r>
              <a:rPr lang="en-US" sz="1800" b="1" strike="noStrike" spc="-1">
                <a:solidFill>
                  <a:srgbClr val="000000"/>
                </a:solidFill>
                <a:latin typeface="Arial"/>
                <a:ea typeface="Arial"/>
              </a:rPr>
              <a:t>Data-Driven Optimization of Logistics Operations</a:t>
            </a:r>
            <a:endParaRPr lang="en-IN" sz="1800" b="0" strike="noStrike" spc="-1">
              <a:solidFill>
                <a:srgbClr val="000000"/>
              </a:solidFill>
              <a:latin typeface="Arial"/>
            </a:endParaRPr>
          </a:p>
          <a:p>
            <a:pPr>
              <a:lnSpc>
                <a:spcPct val="100000"/>
              </a:lnSpc>
              <a:tabLst>
                <a:tab pos="0" algn="l"/>
              </a:tabLst>
            </a:pPr>
            <a:endParaRPr lang="en-IN" sz="18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PlaceHolder 1"/>
          <p:cNvSpPr>
            <a:spLocks noGrp="1"/>
          </p:cNvSpPr>
          <p:nvPr>
            <p:ph type="title"/>
          </p:nvPr>
        </p:nvSpPr>
        <p:spPr>
          <a:xfrm>
            <a:off x="311760" y="744480"/>
            <a:ext cx="8520120" cy="2052360"/>
          </a:xfrm>
          <a:prstGeom prst="rect">
            <a:avLst/>
          </a:prstGeom>
          <a:noFill/>
          <a:ln w="0">
            <a:noFill/>
          </a:ln>
        </p:spPr>
        <p:txBody>
          <a:bodyPr tIns="91440" bIns="91440" anchor="b">
            <a:normAutofit/>
          </a:bodyPr>
          <a:lstStyle/>
          <a:p>
            <a:pPr indent="0">
              <a:buNone/>
            </a:pPr>
            <a:endParaRPr lang="en-IN" sz="5200" b="0" strike="noStrike" spc="-1">
              <a:solidFill>
                <a:schemeClr val="dk1"/>
              </a:solidFill>
              <a:latin typeface="Arial"/>
              <a:ea typeface="Arial"/>
            </a:endParaRPr>
          </a:p>
        </p:txBody>
      </p:sp>
      <p:sp>
        <p:nvSpPr>
          <p:cNvPr id="74" name="PlaceHolder 2"/>
          <p:cNvSpPr>
            <a:spLocks noGrp="1"/>
          </p:cNvSpPr>
          <p:nvPr>
            <p:ph type="subTitle"/>
          </p:nvPr>
        </p:nvSpPr>
        <p:spPr>
          <a:xfrm>
            <a:off x="311760" y="2834280"/>
            <a:ext cx="8520120" cy="792360"/>
          </a:xfrm>
          <a:prstGeom prst="rect">
            <a:avLst/>
          </a:prstGeom>
          <a:noFill/>
          <a:ln w="0">
            <a:noFill/>
          </a:ln>
        </p:spPr>
        <p:txBody>
          <a:bodyPr tIns="91440" bIns="91440" anchor="t">
            <a:normAutofit/>
          </a:bodyPr>
          <a:lstStyle/>
          <a:p>
            <a:pPr indent="0" algn="ctr">
              <a:buNone/>
            </a:pPr>
            <a:endParaRPr lang="en-IN" sz="2800" b="0" strike="noStrike" spc="-1">
              <a:solidFill>
                <a:schemeClr val="dk2"/>
              </a:solidFill>
              <a:latin typeface="Arial"/>
              <a:ea typeface="Arial"/>
            </a:endParaRPr>
          </a:p>
        </p:txBody>
      </p:sp>
      <p:pic>
        <p:nvPicPr>
          <p:cNvPr id="75" name="Google Shape;104;p19"/>
          <p:cNvPicPr/>
          <p:nvPr/>
        </p:nvPicPr>
        <p:blipFill>
          <a:blip r:embed="rId2"/>
          <a:stretch/>
        </p:blipFill>
        <p:spPr>
          <a:xfrm>
            <a:off x="0" y="0"/>
            <a:ext cx="9143640" cy="5143320"/>
          </a:xfrm>
          <a:prstGeom prst="rect">
            <a:avLst/>
          </a:prstGeom>
          <a:ln w="0">
            <a:noFill/>
          </a:ln>
        </p:spPr>
      </p:pic>
      <p:sp>
        <p:nvSpPr>
          <p:cNvPr id="76" name="Google Shape;105;p19"/>
          <p:cNvSpPr/>
          <p:nvPr/>
        </p:nvSpPr>
        <p:spPr>
          <a:xfrm>
            <a:off x="171000" y="867600"/>
            <a:ext cx="8820720" cy="59832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nSpc>
                <a:spcPct val="100000"/>
              </a:lnSpc>
              <a:tabLst>
                <a:tab pos="0" algn="l"/>
              </a:tabLst>
            </a:pPr>
            <a:r>
              <a:rPr lang="en-GB" sz="1800" b="1" strike="noStrike" spc="-1">
                <a:solidFill>
                  <a:srgbClr val="000000"/>
                </a:solidFill>
                <a:latin typeface="Arial"/>
                <a:ea typeface="Arial"/>
              </a:rPr>
              <a:t>Architecture diagram of the proposed solution</a:t>
            </a:r>
            <a:endParaRPr lang="en-IN" sz="1800" b="0" strike="noStrike" spc="-1">
              <a:solidFill>
                <a:srgbClr val="000000"/>
              </a:solidFill>
              <a:latin typeface="Arial"/>
            </a:endParaRPr>
          </a:p>
        </p:txBody>
      </p:sp>
      <p:pic>
        <p:nvPicPr>
          <p:cNvPr id="77" name="Picture 76"/>
          <p:cNvPicPr/>
          <p:nvPr/>
        </p:nvPicPr>
        <p:blipFill>
          <a:blip r:embed="rId3"/>
          <a:stretch/>
        </p:blipFill>
        <p:spPr>
          <a:xfrm>
            <a:off x="744480" y="1440000"/>
            <a:ext cx="7355880" cy="3540240"/>
          </a:xfrm>
          <a:prstGeom prst="rect">
            <a:avLst/>
          </a:prstGeom>
          <a:ln w="0">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PlaceHolder 1"/>
          <p:cNvSpPr>
            <a:spLocks noGrp="1"/>
          </p:cNvSpPr>
          <p:nvPr>
            <p:ph type="title"/>
          </p:nvPr>
        </p:nvSpPr>
        <p:spPr>
          <a:xfrm>
            <a:off x="311760" y="744480"/>
            <a:ext cx="8520120" cy="2052360"/>
          </a:xfrm>
          <a:prstGeom prst="rect">
            <a:avLst/>
          </a:prstGeom>
          <a:noFill/>
          <a:ln w="0">
            <a:noFill/>
          </a:ln>
        </p:spPr>
        <p:txBody>
          <a:bodyPr tIns="91440" bIns="91440" anchor="b">
            <a:normAutofit/>
          </a:bodyPr>
          <a:lstStyle/>
          <a:p>
            <a:pPr indent="0">
              <a:buNone/>
            </a:pPr>
            <a:endParaRPr lang="en-IN" sz="5200" b="0" strike="noStrike" spc="-1">
              <a:solidFill>
                <a:schemeClr val="dk1"/>
              </a:solidFill>
              <a:latin typeface="Arial"/>
              <a:ea typeface="Arial"/>
            </a:endParaRPr>
          </a:p>
        </p:txBody>
      </p:sp>
      <p:sp>
        <p:nvSpPr>
          <p:cNvPr id="79" name="PlaceHolder 2"/>
          <p:cNvSpPr>
            <a:spLocks noGrp="1"/>
          </p:cNvSpPr>
          <p:nvPr>
            <p:ph type="subTitle"/>
          </p:nvPr>
        </p:nvSpPr>
        <p:spPr>
          <a:xfrm>
            <a:off x="311760" y="2834280"/>
            <a:ext cx="8520120" cy="792360"/>
          </a:xfrm>
          <a:prstGeom prst="rect">
            <a:avLst/>
          </a:prstGeom>
          <a:noFill/>
          <a:ln w="0">
            <a:noFill/>
          </a:ln>
        </p:spPr>
        <p:txBody>
          <a:bodyPr tIns="91440" bIns="91440" anchor="t">
            <a:normAutofit/>
          </a:bodyPr>
          <a:lstStyle/>
          <a:p>
            <a:pPr indent="0" algn="ctr">
              <a:buNone/>
            </a:pPr>
            <a:endParaRPr lang="en-IN" sz="2800" b="0" strike="noStrike" spc="-1">
              <a:solidFill>
                <a:schemeClr val="dk2"/>
              </a:solidFill>
              <a:latin typeface="Arial"/>
              <a:ea typeface="Arial"/>
            </a:endParaRPr>
          </a:p>
        </p:txBody>
      </p:sp>
      <p:pic>
        <p:nvPicPr>
          <p:cNvPr id="80" name="Google Shape;112;p20"/>
          <p:cNvPicPr/>
          <p:nvPr/>
        </p:nvPicPr>
        <p:blipFill>
          <a:blip r:embed="rId2"/>
          <a:stretch/>
        </p:blipFill>
        <p:spPr>
          <a:xfrm>
            <a:off x="0" y="0"/>
            <a:ext cx="9143640" cy="5143320"/>
          </a:xfrm>
          <a:prstGeom prst="rect">
            <a:avLst/>
          </a:prstGeom>
          <a:ln w="0">
            <a:noFill/>
          </a:ln>
        </p:spPr>
      </p:pic>
      <p:sp>
        <p:nvSpPr>
          <p:cNvPr id="81" name="Google Shape;113;p20"/>
          <p:cNvSpPr/>
          <p:nvPr/>
        </p:nvSpPr>
        <p:spPr>
          <a:xfrm>
            <a:off x="180000" y="835560"/>
            <a:ext cx="8784000" cy="41018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nSpc>
                <a:spcPct val="100000"/>
              </a:lnSpc>
              <a:tabLst>
                <a:tab pos="0" algn="l"/>
              </a:tabLst>
            </a:pPr>
            <a:r>
              <a:rPr lang="en-GB" sz="1800" b="1" strike="noStrike" spc="-1">
                <a:solidFill>
                  <a:srgbClr val="000000"/>
                </a:solidFill>
                <a:latin typeface="Arial"/>
                <a:ea typeface="Arial"/>
              </a:rPr>
              <a:t>Technologies to be used in the solution</a:t>
            </a:r>
            <a:endParaRPr lang="en-IN" sz="1800" b="0" strike="noStrike" spc="-1">
              <a:solidFill>
                <a:srgbClr val="000000"/>
              </a:solidFill>
              <a:latin typeface="Arial"/>
            </a:endParaRPr>
          </a:p>
          <a:p>
            <a:pPr>
              <a:lnSpc>
                <a:spcPct val="100000"/>
              </a:lnSpc>
              <a:tabLst>
                <a:tab pos="0" algn="l"/>
              </a:tabLst>
            </a:pPr>
            <a:r>
              <a:rPr lang="en-US" sz="1400" b="1" strike="noStrike" spc="-1">
                <a:solidFill>
                  <a:srgbClr val="000000"/>
                </a:solidFill>
                <a:latin typeface="Arial"/>
                <a:ea typeface="Arial"/>
              </a:rPr>
              <a:t>Frontend Technologies</a:t>
            </a:r>
            <a:r>
              <a:rPr lang="en-US" sz="1400" b="0" strike="noStrike" spc="-1">
                <a:solidFill>
                  <a:srgbClr val="000000"/>
                </a:solidFill>
                <a:latin typeface="Arial"/>
                <a:ea typeface="Arial"/>
              </a:rPr>
              <a:t>: Flutter for building a cross-platform mobile application that offers a seamless user interface and experience for accessing logistics data and insights.</a:t>
            </a:r>
            <a:endParaRPr lang="en-IN" sz="1400" b="0" strike="noStrike" spc="-1">
              <a:solidFill>
                <a:srgbClr val="000000"/>
              </a:solidFill>
              <a:latin typeface="Arial"/>
            </a:endParaRPr>
          </a:p>
          <a:p>
            <a:pPr>
              <a:lnSpc>
                <a:spcPct val="100000"/>
              </a:lnSpc>
              <a:tabLst>
                <a:tab pos="0" algn="l"/>
              </a:tabLst>
            </a:pPr>
            <a:endParaRPr lang="en-IN" sz="1400" b="0" strike="noStrike" spc="-1">
              <a:solidFill>
                <a:srgbClr val="000000"/>
              </a:solidFill>
              <a:latin typeface="Arial"/>
            </a:endParaRPr>
          </a:p>
          <a:p>
            <a:pPr>
              <a:lnSpc>
                <a:spcPct val="100000"/>
              </a:lnSpc>
              <a:tabLst>
                <a:tab pos="0" algn="l"/>
              </a:tabLst>
            </a:pPr>
            <a:r>
              <a:rPr lang="en-US" sz="1400" b="1" strike="noStrike" spc="-1">
                <a:solidFill>
                  <a:srgbClr val="000000"/>
                </a:solidFill>
                <a:latin typeface="Arial"/>
                <a:ea typeface="Arial"/>
              </a:rPr>
              <a:t>Backend Technologies</a:t>
            </a:r>
            <a:r>
              <a:rPr lang="en-US" sz="1400" b="0" strike="noStrike" spc="-1">
                <a:solidFill>
                  <a:srgbClr val="000000"/>
                </a:solidFill>
                <a:latin typeface="Arial"/>
                <a:ea typeface="Arial"/>
              </a:rPr>
              <a:t>: Python as the primary programming language for developing backend services, including APIs and data processing modules.</a:t>
            </a:r>
            <a:endParaRPr lang="en-IN" sz="1400" b="0" strike="noStrike" spc="-1">
              <a:solidFill>
                <a:srgbClr val="000000"/>
              </a:solidFill>
              <a:latin typeface="Arial"/>
            </a:endParaRPr>
          </a:p>
          <a:p>
            <a:pPr>
              <a:lnSpc>
                <a:spcPct val="100000"/>
              </a:lnSpc>
              <a:tabLst>
                <a:tab pos="0" algn="l"/>
              </a:tabLst>
            </a:pPr>
            <a:endParaRPr lang="en-IN" sz="1400" b="0" strike="noStrike" spc="-1">
              <a:solidFill>
                <a:srgbClr val="000000"/>
              </a:solidFill>
              <a:latin typeface="Arial"/>
            </a:endParaRPr>
          </a:p>
          <a:p>
            <a:pPr>
              <a:lnSpc>
                <a:spcPct val="100000"/>
              </a:lnSpc>
              <a:tabLst>
                <a:tab pos="0" algn="l"/>
              </a:tabLst>
            </a:pPr>
            <a:r>
              <a:rPr lang="en-US" sz="1400" b="1" strike="noStrike" spc="-1">
                <a:solidFill>
                  <a:srgbClr val="000000"/>
                </a:solidFill>
                <a:latin typeface="Arial"/>
                <a:ea typeface="Arial"/>
              </a:rPr>
              <a:t>Generative AI and Machine Learning Models:</a:t>
            </a:r>
            <a:r>
              <a:rPr lang="en-US" sz="1400" b="0" strike="noStrike" spc="-1">
                <a:solidFill>
                  <a:srgbClr val="000000"/>
                </a:solidFill>
                <a:latin typeface="Arial"/>
                <a:ea typeface="Arial"/>
              </a:rPr>
              <a:t> </a:t>
            </a:r>
            <a:endParaRPr lang="en-IN" sz="1400" b="0" strike="noStrike" spc="-1">
              <a:solidFill>
                <a:srgbClr val="000000"/>
              </a:solidFill>
              <a:latin typeface="Arial"/>
            </a:endParaRPr>
          </a:p>
          <a:p>
            <a:pPr marL="285840" indent="-285840">
              <a:lnSpc>
                <a:spcPct val="100000"/>
              </a:lnSpc>
              <a:buClr>
                <a:srgbClr val="000000"/>
              </a:buClr>
              <a:buFont typeface="Arial"/>
              <a:buChar char="•"/>
              <a:tabLst>
                <a:tab pos="0" algn="l"/>
              </a:tabLst>
            </a:pPr>
            <a:r>
              <a:rPr lang="en-US" sz="1400" b="1" strike="noStrike" spc="-1">
                <a:solidFill>
                  <a:srgbClr val="000000"/>
                </a:solidFill>
                <a:latin typeface="Arial"/>
                <a:ea typeface="Arial"/>
              </a:rPr>
              <a:t>Gemini</a:t>
            </a:r>
            <a:r>
              <a:rPr lang="en-US" sz="1400" b="0" strike="noStrike" spc="-1">
                <a:solidFill>
                  <a:srgbClr val="000000"/>
                </a:solidFill>
                <a:latin typeface="Arial"/>
                <a:ea typeface="Arial"/>
              </a:rPr>
              <a:t>: For advanced data analysis, predictions, and generating recommendations in logistics operations.</a:t>
            </a:r>
            <a:endParaRPr lang="en-IN" sz="1400" b="0" strike="noStrike" spc="-1">
              <a:solidFill>
                <a:srgbClr val="000000"/>
              </a:solidFill>
              <a:latin typeface="Arial"/>
            </a:endParaRPr>
          </a:p>
          <a:p>
            <a:pPr marL="285840" lvl="2" indent="-285840">
              <a:lnSpc>
                <a:spcPct val="100000"/>
              </a:lnSpc>
              <a:buClr>
                <a:srgbClr val="000000"/>
              </a:buClr>
              <a:buFont typeface="Arial"/>
              <a:buChar char="•"/>
              <a:tabLst>
                <a:tab pos="0" algn="l"/>
              </a:tabLst>
            </a:pPr>
            <a:r>
              <a:rPr lang="en-US" sz="1400" b="1" strike="noStrike" spc="-1">
                <a:solidFill>
                  <a:srgbClr val="000000"/>
                </a:solidFill>
                <a:latin typeface="Arial"/>
                <a:ea typeface="Arial"/>
              </a:rPr>
              <a:t>GPT-4.0</a:t>
            </a:r>
            <a:r>
              <a:rPr lang="en-US" sz="1400" b="0" strike="noStrike" spc="-1">
                <a:solidFill>
                  <a:srgbClr val="000000"/>
                </a:solidFill>
                <a:latin typeface="Arial"/>
                <a:ea typeface="Arial"/>
              </a:rPr>
              <a:t>: To facilitate natural language processing tasks such as summarizing data, extracting insights, and classifying information.</a:t>
            </a:r>
            <a:endParaRPr lang="en-IN" sz="1400" b="0" strike="noStrike" spc="-1">
              <a:solidFill>
                <a:srgbClr val="000000"/>
              </a:solidFill>
              <a:latin typeface="Arial"/>
            </a:endParaRPr>
          </a:p>
          <a:p>
            <a:pPr>
              <a:lnSpc>
                <a:spcPct val="100000"/>
              </a:lnSpc>
              <a:tabLst>
                <a:tab pos="0" algn="l"/>
              </a:tabLst>
            </a:pPr>
            <a:endParaRPr lang="en-IN" sz="1400" b="0" strike="noStrike" spc="-1">
              <a:solidFill>
                <a:srgbClr val="000000"/>
              </a:solidFill>
              <a:latin typeface="Arial"/>
            </a:endParaRPr>
          </a:p>
          <a:p>
            <a:pPr>
              <a:lnSpc>
                <a:spcPct val="100000"/>
              </a:lnSpc>
              <a:tabLst>
                <a:tab pos="0" algn="l"/>
              </a:tabLst>
            </a:pPr>
            <a:r>
              <a:rPr lang="en-US" sz="1400" b="1" strike="noStrike" spc="-1">
                <a:solidFill>
                  <a:srgbClr val="000000"/>
                </a:solidFill>
                <a:latin typeface="Arial"/>
                <a:ea typeface="Arial"/>
              </a:rPr>
              <a:t>Database Technologies:</a:t>
            </a:r>
            <a:r>
              <a:rPr lang="en-US" sz="1400" b="0" strike="noStrike" spc="-1">
                <a:solidFill>
                  <a:srgbClr val="000000"/>
                </a:solidFill>
                <a:latin typeface="Arial"/>
                <a:ea typeface="Arial"/>
              </a:rPr>
              <a:t> SQL for structured data storage and management, enabling efficient data retrieval and analysis for logistics operations based on datasets.</a:t>
            </a:r>
            <a:endParaRPr lang="en-IN" sz="1400" b="0" strike="noStrike" spc="-1">
              <a:solidFill>
                <a:srgbClr val="000000"/>
              </a:solidFill>
              <a:latin typeface="Arial"/>
            </a:endParaRPr>
          </a:p>
          <a:p>
            <a:pPr>
              <a:lnSpc>
                <a:spcPct val="100000"/>
              </a:lnSpc>
              <a:tabLst>
                <a:tab pos="0" algn="l"/>
              </a:tabLst>
            </a:pPr>
            <a:endParaRPr lang="en-IN" sz="1400" b="0" strike="noStrike" spc="-1">
              <a:solidFill>
                <a:srgbClr val="000000"/>
              </a:solidFill>
              <a:latin typeface="Arial"/>
            </a:endParaRPr>
          </a:p>
          <a:p>
            <a:pPr>
              <a:lnSpc>
                <a:spcPct val="100000"/>
              </a:lnSpc>
              <a:tabLst>
                <a:tab pos="0" algn="l"/>
              </a:tabLst>
            </a:pPr>
            <a:r>
              <a:rPr lang="en-US" sz="1400" b="1" strike="noStrike" spc="-1">
                <a:solidFill>
                  <a:srgbClr val="000000"/>
                </a:solidFill>
                <a:latin typeface="Arial"/>
                <a:ea typeface="Arial"/>
              </a:rPr>
              <a:t>FastAPI: </a:t>
            </a:r>
            <a:r>
              <a:rPr lang="en-US" sz="1400" b="0" strike="noStrike" spc="-1">
                <a:solidFill>
                  <a:srgbClr val="000000"/>
                </a:solidFill>
                <a:latin typeface="Arial"/>
                <a:ea typeface="Arial"/>
              </a:rPr>
              <a:t>For developing RESTful APIs to facilitate communication between the Flutter frontend and Python backend, ensuring smooth data flow and integration.</a:t>
            </a:r>
            <a:endParaRPr lang="en-IN" sz="14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311760" y="744480"/>
            <a:ext cx="8520120" cy="2052360"/>
          </a:xfrm>
          <a:prstGeom prst="rect">
            <a:avLst/>
          </a:prstGeom>
          <a:noFill/>
          <a:ln w="0">
            <a:noFill/>
          </a:ln>
        </p:spPr>
        <p:txBody>
          <a:bodyPr tIns="91440" bIns="91440" anchor="b">
            <a:normAutofit/>
          </a:bodyPr>
          <a:lstStyle/>
          <a:p>
            <a:pPr indent="0">
              <a:buNone/>
            </a:pPr>
            <a:endParaRPr lang="en-IN" sz="5200" b="0" strike="noStrike" spc="-1">
              <a:solidFill>
                <a:schemeClr val="dk1"/>
              </a:solidFill>
              <a:latin typeface="Arial"/>
              <a:ea typeface="Arial"/>
            </a:endParaRPr>
          </a:p>
        </p:txBody>
      </p:sp>
      <p:sp>
        <p:nvSpPr>
          <p:cNvPr id="83" name="PlaceHolder 2"/>
          <p:cNvSpPr>
            <a:spLocks noGrp="1"/>
          </p:cNvSpPr>
          <p:nvPr>
            <p:ph type="subTitle"/>
          </p:nvPr>
        </p:nvSpPr>
        <p:spPr>
          <a:xfrm>
            <a:off x="311760" y="2834280"/>
            <a:ext cx="8520120" cy="792360"/>
          </a:xfrm>
          <a:prstGeom prst="rect">
            <a:avLst/>
          </a:prstGeom>
          <a:noFill/>
          <a:ln w="0">
            <a:noFill/>
          </a:ln>
        </p:spPr>
        <p:txBody>
          <a:bodyPr tIns="91440" bIns="91440" anchor="t">
            <a:normAutofit/>
          </a:bodyPr>
          <a:lstStyle/>
          <a:p>
            <a:pPr indent="0" algn="ctr">
              <a:buNone/>
            </a:pPr>
            <a:endParaRPr lang="en-IN" sz="2800" b="0" strike="noStrike" spc="-1">
              <a:solidFill>
                <a:schemeClr val="dk2"/>
              </a:solidFill>
              <a:latin typeface="Arial"/>
              <a:ea typeface="Arial"/>
            </a:endParaRPr>
          </a:p>
        </p:txBody>
      </p:sp>
      <p:pic>
        <p:nvPicPr>
          <p:cNvPr id="84" name="Google Shape;128;p22"/>
          <p:cNvPicPr/>
          <p:nvPr/>
        </p:nvPicPr>
        <p:blipFill>
          <a:blip r:embed="rId2"/>
          <a:stretch/>
        </p:blipFill>
        <p:spPr>
          <a:xfrm>
            <a:off x="0" y="0"/>
            <a:ext cx="9143640" cy="5143320"/>
          </a:xfrm>
          <a:prstGeom prst="rect">
            <a:avLst/>
          </a:prstGeom>
          <a:ln w="0">
            <a:noFill/>
          </a:ln>
        </p:spPr>
      </p:pic>
      <p:sp>
        <p:nvSpPr>
          <p:cNvPr id="85" name="Google Shape;129;p22"/>
          <p:cNvSpPr/>
          <p:nvPr/>
        </p:nvSpPr>
        <p:spPr>
          <a:xfrm>
            <a:off x="219960" y="855360"/>
            <a:ext cx="8722800" cy="59832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nSpc>
                <a:spcPct val="100000"/>
              </a:lnSpc>
              <a:tabLst>
                <a:tab pos="0" algn="l"/>
              </a:tabLst>
            </a:pPr>
            <a:r>
              <a:rPr lang="en-GB" sz="1800" b="1" strike="noStrike" spc="-1">
                <a:solidFill>
                  <a:srgbClr val="000000"/>
                </a:solidFill>
                <a:latin typeface="Arial"/>
                <a:ea typeface="Arial"/>
              </a:rPr>
              <a:t>Snapshots of the prototype</a:t>
            </a:r>
            <a:endParaRPr lang="en-IN" sz="1800" b="0" strike="noStrike" spc="-1">
              <a:solidFill>
                <a:srgbClr val="000000"/>
              </a:solidFill>
              <a:latin typeface="Arial"/>
            </a:endParaRPr>
          </a:p>
        </p:txBody>
      </p:sp>
      <p:pic>
        <p:nvPicPr>
          <p:cNvPr id="86" name="Picture 2" descr="A black cell phone with white text&#10;&#10;Description automatically generated"/>
          <p:cNvPicPr/>
          <p:nvPr/>
        </p:nvPicPr>
        <p:blipFill>
          <a:blip r:embed="rId3"/>
          <a:stretch/>
        </p:blipFill>
        <p:spPr>
          <a:xfrm>
            <a:off x="370080" y="1656000"/>
            <a:ext cx="1301760" cy="2677680"/>
          </a:xfrm>
          <a:prstGeom prst="rect">
            <a:avLst/>
          </a:prstGeom>
          <a:ln w="0">
            <a:noFill/>
          </a:ln>
        </p:spPr>
      </p:pic>
      <p:pic>
        <p:nvPicPr>
          <p:cNvPr id="88" name="Picture 8" descr="A screenshot of a phone&#10;&#10;Description automatically generated"/>
          <p:cNvPicPr/>
          <p:nvPr/>
        </p:nvPicPr>
        <p:blipFill>
          <a:blip r:embed="rId4"/>
          <a:stretch/>
        </p:blipFill>
        <p:spPr>
          <a:xfrm>
            <a:off x="4621320" y="1656000"/>
            <a:ext cx="1301760" cy="2677680"/>
          </a:xfrm>
          <a:prstGeom prst="rect">
            <a:avLst/>
          </a:prstGeom>
          <a:ln w="0">
            <a:noFill/>
          </a:ln>
        </p:spPr>
      </p:pic>
      <p:pic>
        <p:nvPicPr>
          <p:cNvPr id="89" name="Picture 10" descr="A close-up of a phone screen&#10;&#10;Description automatically generated"/>
          <p:cNvPicPr/>
          <p:nvPr/>
        </p:nvPicPr>
        <p:blipFill>
          <a:blip r:embed="rId5"/>
          <a:stretch/>
        </p:blipFill>
        <p:spPr>
          <a:xfrm>
            <a:off x="6039360" y="1656000"/>
            <a:ext cx="1301760" cy="2677680"/>
          </a:xfrm>
          <a:prstGeom prst="rect">
            <a:avLst/>
          </a:prstGeom>
          <a:ln w="0">
            <a:noFill/>
          </a:ln>
        </p:spPr>
      </p:pic>
      <p:pic>
        <p:nvPicPr>
          <p:cNvPr id="90" name="Picture 12" descr="A black cell phone with text on it&#10;&#10;Description automatically generated"/>
          <p:cNvPicPr/>
          <p:nvPr/>
        </p:nvPicPr>
        <p:blipFill>
          <a:blip r:embed="rId6"/>
          <a:stretch/>
        </p:blipFill>
        <p:spPr>
          <a:xfrm>
            <a:off x="7455960" y="1656000"/>
            <a:ext cx="1301760" cy="2677680"/>
          </a:xfrm>
          <a:prstGeom prst="rect">
            <a:avLst/>
          </a:prstGeom>
          <a:ln w="0">
            <a:noFill/>
          </a:ln>
        </p:spPr>
      </p:pic>
      <p:pic>
        <p:nvPicPr>
          <p:cNvPr id="91" name="Picture 14" descr="A screen shot of a phone&#10;&#10;Description automatically generated"/>
          <p:cNvPicPr/>
          <p:nvPr/>
        </p:nvPicPr>
        <p:blipFill>
          <a:blip r:embed="rId7"/>
          <a:stretch/>
        </p:blipFill>
        <p:spPr>
          <a:xfrm>
            <a:off x="3204000" y="1656000"/>
            <a:ext cx="1342800" cy="2677680"/>
          </a:xfrm>
          <a:prstGeom prst="rect">
            <a:avLst/>
          </a:prstGeom>
          <a:ln w="0">
            <a:noFill/>
          </a:ln>
        </p:spPr>
      </p:pic>
      <p:pic>
        <p:nvPicPr>
          <p:cNvPr id="2" name="Picture 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773762" y="1655998"/>
            <a:ext cx="1318131" cy="267768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311760" y="744480"/>
            <a:ext cx="8520120" cy="2052360"/>
          </a:xfrm>
          <a:prstGeom prst="rect">
            <a:avLst/>
          </a:prstGeom>
          <a:noFill/>
          <a:ln w="0">
            <a:noFill/>
          </a:ln>
        </p:spPr>
        <p:txBody>
          <a:bodyPr tIns="91440" bIns="91440" anchor="b">
            <a:normAutofit/>
          </a:bodyPr>
          <a:lstStyle/>
          <a:p>
            <a:pPr indent="0">
              <a:buNone/>
            </a:pPr>
            <a:endParaRPr lang="en-IN" sz="5200" b="0" strike="noStrike" spc="-1">
              <a:solidFill>
                <a:schemeClr val="dk1"/>
              </a:solidFill>
              <a:latin typeface="Arial"/>
              <a:ea typeface="Arial"/>
            </a:endParaRPr>
          </a:p>
        </p:txBody>
      </p:sp>
      <p:sp>
        <p:nvSpPr>
          <p:cNvPr id="83" name="PlaceHolder 2"/>
          <p:cNvSpPr>
            <a:spLocks noGrp="1"/>
          </p:cNvSpPr>
          <p:nvPr>
            <p:ph type="subTitle"/>
          </p:nvPr>
        </p:nvSpPr>
        <p:spPr>
          <a:xfrm>
            <a:off x="311760" y="2834280"/>
            <a:ext cx="8520120" cy="792360"/>
          </a:xfrm>
          <a:prstGeom prst="rect">
            <a:avLst/>
          </a:prstGeom>
          <a:noFill/>
          <a:ln w="0">
            <a:noFill/>
          </a:ln>
        </p:spPr>
        <p:txBody>
          <a:bodyPr tIns="91440" bIns="91440" anchor="t">
            <a:normAutofit/>
          </a:bodyPr>
          <a:lstStyle/>
          <a:p>
            <a:pPr indent="0" algn="ctr">
              <a:buNone/>
            </a:pPr>
            <a:endParaRPr lang="en-IN" sz="2800" b="0" strike="noStrike" spc="-1">
              <a:solidFill>
                <a:schemeClr val="dk2"/>
              </a:solidFill>
              <a:latin typeface="Arial"/>
              <a:ea typeface="Arial"/>
            </a:endParaRPr>
          </a:p>
        </p:txBody>
      </p:sp>
      <p:pic>
        <p:nvPicPr>
          <p:cNvPr id="84" name="Google Shape;128;p22"/>
          <p:cNvPicPr/>
          <p:nvPr/>
        </p:nvPicPr>
        <p:blipFill>
          <a:blip r:embed="rId2"/>
          <a:stretch/>
        </p:blipFill>
        <p:spPr>
          <a:xfrm>
            <a:off x="0" y="0"/>
            <a:ext cx="9143640" cy="5143320"/>
          </a:xfrm>
          <a:prstGeom prst="rect">
            <a:avLst/>
          </a:prstGeom>
          <a:ln w="0">
            <a:noFill/>
          </a:ln>
        </p:spPr>
      </p:pic>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6754" y="819150"/>
            <a:ext cx="1371600" cy="2677682"/>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96200" y="819150"/>
            <a:ext cx="1345223" cy="2677682"/>
          </a:xfrm>
          <a:prstGeom prst="rect">
            <a:avLst/>
          </a:prstGeom>
        </p:spPr>
      </p:pic>
      <p:sp>
        <p:nvSpPr>
          <p:cNvPr id="6" name="TextBox 5"/>
          <p:cNvSpPr txBox="1"/>
          <p:nvPr/>
        </p:nvSpPr>
        <p:spPr>
          <a:xfrm>
            <a:off x="1600200" y="819150"/>
            <a:ext cx="6019800" cy="3293209"/>
          </a:xfrm>
          <a:prstGeom prst="rect">
            <a:avLst/>
          </a:prstGeom>
          <a:noFill/>
        </p:spPr>
        <p:txBody>
          <a:bodyPr wrap="square" rtlCol="0">
            <a:spAutoFit/>
          </a:bodyPr>
          <a:lstStyle/>
          <a:p>
            <a:pPr marL="285750" indent="-285750">
              <a:buFont typeface="Arial" pitchFamily="34" charset="0"/>
              <a:buChar char="•"/>
            </a:pPr>
            <a:r>
              <a:rPr lang="en-US" sz="1600" dirty="0" smtClean="0"/>
              <a:t>For real-time tracking, the app will display a live Google Map showing the vehicle's current location, the route, and estimated time of arrival (ETA), along with details like the start time, distance covered, and time remaining. </a:t>
            </a:r>
          </a:p>
          <a:p>
            <a:pPr marL="285750" indent="-285750">
              <a:buFont typeface="Arial" pitchFamily="34" charset="0"/>
              <a:buChar char="•"/>
            </a:pPr>
            <a:endParaRPr lang="en-US" sz="1600" dirty="0" smtClean="0"/>
          </a:p>
          <a:p>
            <a:pPr marL="285750" indent="-285750">
              <a:buFont typeface="Arial" pitchFamily="34" charset="0"/>
              <a:buChar char="•"/>
            </a:pPr>
            <a:r>
              <a:rPr lang="en-US" sz="1600" dirty="0" smtClean="0"/>
              <a:t>AI-driven analytics will provide real-time insights, such as the driver’s speed, fuel efficiency, and an on-time prediction percentage based on past performance. </a:t>
            </a:r>
          </a:p>
          <a:p>
            <a:pPr marL="285750" indent="-285750">
              <a:buFont typeface="Arial" pitchFamily="34" charset="0"/>
              <a:buChar char="•"/>
            </a:pPr>
            <a:endParaRPr lang="en-US" sz="1600" dirty="0" smtClean="0"/>
          </a:p>
          <a:p>
            <a:pPr marL="285750" indent="-285750">
              <a:buFont typeface="Arial" pitchFamily="34" charset="0"/>
              <a:buChar char="•"/>
            </a:pPr>
            <a:r>
              <a:rPr lang="en-US" sz="1600" dirty="0" smtClean="0"/>
              <a:t>The system will monitor road conditions, alert users to any traffic or roadblocks, and calculate delays accordingly. All this data will be overlaid on the map for a comprehensive, real-time view of logistics operations.</a:t>
            </a:r>
            <a:endParaRPr lang="en-US" sz="1600" dirty="0"/>
          </a:p>
        </p:txBody>
      </p:sp>
    </p:spTree>
    <p:extLst>
      <p:ext uri="{BB962C8B-B14F-4D97-AF65-F5344CB8AC3E}">
        <p14:creationId xmlns:p14="http://schemas.microsoft.com/office/powerpoint/2010/main" val="1338746197"/>
      </p:ext>
    </p:extLst>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PlaceHolder 1"/>
          <p:cNvSpPr>
            <a:spLocks noGrp="1"/>
          </p:cNvSpPr>
          <p:nvPr>
            <p:ph type="title"/>
          </p:nvPr>
        </p:nvSpPr>
        <p:spPr>
          <a:xfrm>
            <a:off x="311760" y="744480"/>
            <a:ext cx="8520120" cy="2052360"/>
          </a:xfrm>
          <a:prstGeom prst="rect">
            <a:avLst/>
          </a:prstGeom>
          <a:noFill/>
          <a:ln w="0">
            <a:noFill/>
          </a:ln>
        </p:spPr>
        <p:txBody>
          <a:bodyPr tIns="91440" bIns="91440" anchor="b">
            <a:normAutofit/>
          </a:bodyPr>
          <a:lstStyle/>
          <a:p>
            <a:pPr indent="0">
              <a:buNone/>
            </a:pPr>
            <a:endParaRPr lang="en-IN" sz="5200" b="0" strike="noStrike" spc="-1">
              <a:solidFill>
                <a:schemeClr val="dk1"/>
              </a:solidFill>
              <a:latin typeface="Arial"/>
              <a:ea typeface="Arial"/>
            </a:endParaRPr>
          </a:p>
        </p:txBody>
      </p:sp>
      <p:sp>
        <p:nvSpPr>
          <p:cNvPr id="93" name="PlaceHolder 2"/>
          <p:cNvSpPr>
            <a:spLocks noGrp="1"/>
          </p:cNvSpPr>
          <p:nvPr>
            <p:ph type="subTitle"/>
          </p:nvPr>
        </p:nvSpPr>
        <p:spPr>
          <a:xfrm>
            <a:off x="311760" y="2834280"/>
            <a:ext cx="8520120" cy="792360"/>
          </a:xfrm>
          <a:prstGeom prst="rect">
            <a:avLst/>
          </a:prstGeom>
          <a:noFill/>
          <a:ln w="0">
            <a:noFill/>
          </a:ln>
        </p:spPr>
        <p:txBody>
          <a:bodyPr tIns="91440" bIns="91440" anchor="t">
            <a:normAutofit/>
          </a:bodyPr>
          <a:lstStyle/>
          <a:p>
            <a:pPr indent="0" algn="ctr">
              <a:buNone/>
            </a:pPr>
            <a:endParaRPr lang="en-IN" sz="2800" b="0" strike="noStrike" spc="-1">
              <a:solidFill>
                <a:schemeClr val="dk2"/>
              </a:solidFill>
              <a:latin typeface="Arial"/>
              <a:ea typeface="Arial"/>
            </a:endParaRPr>
          </a:p>
        </p:txBody>
      </p:sp>
      <p:pic>
        <p:nvPicPr>
          <p:cNvPr id="94" name="Google Shape;136;p23"/>
          <p:cNvPicPr/>
          <p:nvPr/>
        </p:nvPicPr>
        <p:blipFill>
          <a:blip r:embed="rId2"/>
          <a:stretch/>
        </p:blipFill>
        <p:spPr>
          <a:xfrm>
            <a:off x="0" y="0"/>
            <a:ext cx="9143640" cy="5143320"/>
          </a:xfrm>
          <a:prstGeom prst="rect">
            <a:avLst/>
          </a:prstGeom>
          <a:ln w="0">
            <a:noFill/>
          </a:ln>
        </p:spPr>
      </p:pic>
      <p:sp>
        <p:nvSpPr>
          <p:cNvPr id="95" name="Google Shape;137;p23"/>
          <p:cNvSpPr/>
          <p:nvPr/>
        </p:nvSpPr>
        <p:spPr>
          <a:xfrm>
            <a:off x="158760" y="806400"/>
            <a:ext cx="8796240" cy="41637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nSpc>
                <a:spcPct val="100000"/>
              </a:lnSpc>
              <a:tabLst>
                <a:tab pos="0" algn="l"/>
              </a:tabLst>
            </a:pPr>
            <a:r>
              <a:rPr lang="en-GB" sz="1800" b="1" strike="noStrike" spc="-1" dirty="0">
                <a:solidFill>
                  <a:srgbClr val="000000"/>
                </a:solidFill>
                <a:latin typeface="Arial"/>
                <a:ea typeface="Arial"/>
              </a:rPr>
              <a:t>Prototype Performance report/Benchmarking</a:t>
            </a:r>
            <a:endParaRPr lang="en-IN" sz="1800" b="0" strike="noStrike" spc="-1" dirty="0">
              <a:solidFill>
                <a:srgbClr val="000000"/>
              </a:solidFill>
              <a:latin typeface="Arial"/>
            </a:endParaRPr>
          </a:p>
          <a:p>
            <a:pPr>
              <a:lnSpc>
                <a:spcPct val="100000"/>
              </a:lnSpc>
              <a:tabLst>
                <a:tab pos="0" algn="l"/>
              </a:tabLst>
            </a:pPr>
            <a:endParaRPr lang="en-IN" sz="1600" b="0" strike="noStrike" spc="-1" dirty="0">
              <a:solidFill>
                <a:srgbClr val="000000"/>
              </a:solidFill>
              <a:latin typeface="Arial"/>
            </a:endParaRPr>
          </a:p>
          <a:p>
            <a:pPr>
              <a:lnSpc>
                <a:spcPct val="100000"/>
              </a:lnSpc>
              <a:tabLst>
                <a:tab pos="0" algn="l"/>
              </a:tabLst>
            </a:pPr>
            <a:r>
              <a:rPr lang="en-US" sz="1600" b="1" strike="noStrike" spc="-1" dirty="0">
                <a:solidFill>
                  <a:srgbClr val="000000"/>
                </a:solidFill>
                <a:latin typeface="Arial"/>
                <a:ea typeface="Arial"/>
              </a:rPr>
              <a:t>Response Time: </a:t>
            </a:r>
            <a:r>
              <a:rPr lang="en-US" sz="1600" b="0" strike="noStrike" spc="-1" dirty="0">
                <a:solidFill>
                  <a:srgbClr val="000000"/>
                </a:solidFill>
                <a:latin typeface="Arial"/>
                <a:ea typeface="Arial"/>
              </a:rPr>
              <a:t>Aim for an average response time that ensures quick interactions, enhancing user experience.</a:t>
            </a:r>
            <a:endParaRPr lang="en-IN" sz="1600" b="0" strike="noStrike" spc="-1" dirty="0">
              <a:solidFill>
                <a:srgbClr val="000000"/>
              </a:solidFill>
              <a:latin typeface="Arial"/>
            </a:endParaRPr>
          </a:p>
          <a:p>
            <a:pPr>
              <a:lnSpc>
                <a:spcPct val="100000"/>
              </a:lnSpc>
              <a:tabLst>
                <a:tab pos="0" algn="l"/>
              </a:tabLst>
            </a:pPr>
            <a:endParaRPr lang="en-IN" sz="1600" b="0" strike="noStrike" spc="-1" dirty="0">
              <a:solidFill>
                <a:srgbClr val="000000"/>
              </a:solidFill>
              <a:latin typeface="Arial"/>
            </a:endParaRPr>
          </a:p>
          <a:p>
            <a:pPr>
              <a:lnSpc>
                <a:spcPct val="100000"/>
              </a:lnSpc>
              <a:tabLst>
                <a:tab pos="0" algn="l"/>
              </a:tabLst>
            </a:pPr>
            <a:r>
              <a:rPr lang="en-US" sz="1600" b="1" strike="noStrike" spc="-1" dirty="0">
                <a:solidFill>
                  <a:srgbClr val="000000"/>
                </a:solidFill>
                <a:latin typeface="Arial"/>
                <a:ea typeface="Arial"/>
              </a:rPr>
              <a:t>Throughput: </a:t>
            </a:r>
            <a:r>
              <a:rPr lang="en-US" sz="1600" b="0" strike="noStrike" spc="-1" dirty="0">
                <a:solidFill>
                  <a:srgbClr val="000000"/>
                </a:solidFill>
                <a:latin typeface="Arial"/>
                <a:ea typeface="Arial"/>
              </a:rPr>
              <a:t>Design the system to handle a significant number of requests per second to accommodate peak usage.</a:t>
            </a:r>
            <a:endParaRPr lang="en-IN" sz="1600" b="0" strike="noStrike" spc="-1" dirty="0">
              <a:solidFill>
                <a:srgbClr val="000000"/>
              </a:solidFill>
              <a:latin typeface="Arial"/>
            </a:endParaRPr>
          </a:p>
          <a:p>
            <a:pPr>
              <a:lnSpc>
                <a:spcPct val="100000"/>
              </a:lnSpc>
              <a:tabLst>
                <a:tab pos="0" algn="l"/>
              </a:tabLst>
            </a:pPr>
            <a:endParaRPr lang="en-IN" sz="1600" b="0" strike="noStrike" spc="-1" dirty="0">
              <a:solidFill>
                <a:srgbClr val="000000"/>
              </a:solidFill>
              <a:latin typeface="Arial"/>
            </a:endParaRPr>
          </a:p>
          <a:p>
            <a:pPr>
              <a:lnSpc>
                <a:spcPct val="100000"/>
              </a:lnSpc>
              <a:tabLst>
                <a:tab pos="0" algn="l"/>
              </a:tabLst>
            </a:pPr>
            <a:r>
              <a:rPr lang="en-US" sz="1600" b="1" strike="noStrike" spc="-1" dirty="0">
                <a:solidFill>
                  <a:srgbClr val="000000"/>
                </a:solidFill>
                <a:latin typeface="Arial"/>
                <a:ea typeface="Arial"/>
              </a:rPr>
              <a:t>Resource Utilization: </a:t>
            </a:r>
            <a:r>
              <a:rPr lang="en-US" sz="1600" b="0" strike="noStrike" spc="-1" dirty="0">
                <a:solidFill>
                  <a:srgbClr val="000000"/>
                </a:solidFill>
                <a:latin typeface="Arial"/>
                <a:ea typeface="Arial"/>
              </a:rPr>
              <a:t>Ensure efficient use of CPU and memory resources to maintain optimal performance during testing.</a:t>
            </a:r>
            <a:endParaRPr lang="en-IN" sz="1600" b="0" strike="noStrike" spc="-1" dirty="0">
              <a:solidFill>
                <a:srgbClr val="000000"/>
              </a:solidFill>
              <a:latin typeface="Arial"/>
            </a:endParaRPr>
          </a:p>
          <a:p>
            <a:pPr>
              <a:lnSpc>
                <a:spcPct val="100000"/>
              </a:lnSpc>
              <a:tabLst>
                <a:tab pos="0" algn="l"/>
              </a:tabLst>
            </a:pPr>
            <a:endParaRPr lang="en-IN" sz="1600" b="0" strike="noStrike" spc="-1" dirty="0">
              <a:solidFill>
                <a:srgbClr val="000000"/>
              </a:solidFill>
              <a:latin typeface="Arial"/>
            </a:endParaRPr>
          </a:p>
          <a:p>
            <a:pPr>
              <a:lnSpc>
                <a:spcPct val="100000"/>
              </a:lnSpc>
              <a:tabLst>
                <a:tab pos="0" algn="l"/>
              </a:tabLst>
            </a:pPr>
            <a:r>
              <a:rPr lang="en-US" sz="1600" b="1" strike="noStrike" spc="-1" dirty="0">
                <a:solidFill>
                  <a:srgbClr val="000000"/>
                </a:solidFill>
                <a:latin typeface="Arial"/>
                <a:ea typeface="Arial"/>
              </a:rPr>
              <a:t>Prediction Accuracy: </a:t>
            </a:r>
            <a:r>
              <a:rPr lang="en-US" sz="1600" b="0" strike="noStrike" spc="-1" dirty="0">
                <a:solidFill>
                  <a:srgbClr val="000000"/>
                </a:solidFill>
                <a:latin typeface="Arial"/>
                <a:ea typeface="Arial"/>
              </a:rPr>
              <a:t>Strive for high accuracy in demand forecasting and route optimization with Generative AI models.</a:t>
            </a:r>
            <a:endParaRPr lang="en-IN" sz="1600" b="0" strike="noStrike" spc="-1" dirty="0">
              <a:solidFill>
                <a:srgbClr val="000000"/>
              </a:solidFill>
              <a:latin typeface="Arial"/>
            </a:endParaRPr>
          </a:p>
          <a:p>
            <a:pPr>
              <a:lnSpc>
                <a:spcPct val="100000"/>
              </a:lnSpc>
              <a:tabLst>
                <a:tab pos="0" algn="l"/>
              </a:tabLst>
            </a:pPr>
            <a:endParaRPr lang="en-IN" sz="1600" b="0" strike="noStrike" spc="-1" dirty="0">
              <a:solidFill>
                <a:srgbClr val="000000"/>
              </a:solidFill>
              <a:latin typeface="Arial"/>
            </a:endParaRPr>
          </a:p>
          <a:p>
            <a:pPr>
              <a:lnSpc>
                <a:spcPct val="100000"/>
              </a:lnSpc>
              <a:tabLst>
                <a:tab pos="0" algn="l"/>
              </a:tabLst>
            </a:pPr>
            <a:r>
              <a:rPr lang="en-US" sz="1600" b="1" strike="noStrike" spc="-1" dirty="0">
                <a:solidFill>
                  <a:srgbClr val="000000"/>
                </a:solidFill>
                <a:latin typeface="Arial"/>
                <a:ea typeface="Arial"/>
              </a:rPr>
              <a:t>User Experience: </a:t>
            </a:r>
            <a:r>
              <a:rPr lang="en-US" sz="1600" b="0" strike="noStrike" spc="-1" dirty="0">
                <a:solidFill>
                  <a:srgbClr val="000000"/>
                </a:solidFill>
                <a:latin typeface="Arial"/>
                <a:ea typeface="Arial"/>
              </a:rPr>
              <a:t>Focus on achieving strong user satisfaction regarding interface responsiveness and overall usability.</a:t>
            </a:r>
            <a:endParaRPr lang="en-IN" sz="1600" b="0" strike="noStrike" spc="-1" dirty="0">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PlaceHolder 1"/>
          <p:cNvSpPr>
            <a:spLocks noGrp="1"/>
          </p:cNvSpPr>
          <p:nvPr>
            <p:ph type="title"/>
          </p:nvPr>
        </p:nvSpPr>
        <p:spPr>
          <a:xfrm>
            <a:off x="311760" y="744480"/>
            <a:ext cx="8520120" cy="2052360"/>
          </a:xfrm>
          <a:prstGeom prst="rect">
            <a:avLst/>
          </a:prstGeom>
          <a:noFill/>
          <a:ln w="0">
            <a:noFill/>
          </a:ln>
        </p:spPr>
        <p:txBody>
          <a:bodyPr tIns="91440" bIns="91440" anchor="b">
            <a:normAutofit/>
          </a:bodyPr>
          <a:lstStyle/>
          <a:p>
            <a:pPr indent="0">
              <a:buNone/>
            </a:pPr>
            <a:endParaRPr lang="en-IN" sz="5200" b="0" strike="noStrike" spc="-1">
              <a:solidFill>
                <a:schemeClr val="dk1"/>
              </a:solidFill>
              <a:latin typeface="Arial"/>
              <a:ea typeface="Arial"/>
            </a:endParaRPr>
          </a:p>
        </p:txBody>
      </p:sp>
      <p:sp>
        <p:nvSpPr>
          <p:cNvPr id="97" name="PlaceHolder 2"/>
          <p:cNvSpPr>
            <a:spLocks noGrp="1"/>
          </p:cNvSpPr>
          <p:nvPr>
            <p:ph type="subTitle"/>
          </p:nvPr>
        </p:nvSpPr>
        <p:spPr>
          <a:xfrm>
            <a:off x="311760" y="2834280"/>
            <a:ext cx="8520120" cy="792360"/>
          </a:xfrm>
          <a:prstGeom prst="rect">
            <a:avLst/>
          </a:prstGeom>
          <a:noFill/>
          <a:ln w="0">
            <a:noFill/>
          </a:ln>
        </p:spPr>
        <p:txBody>
          <a:bodyPr tIns="91440" bIns="91440" anchor="t">
            <a:normAutofit/>
          </a:bodyPr>
          <a:lstStyle/>
          <a:p>
            <a:pPr indent="0" algn="ctr">
              <a:buNone/>
            </a:pPr>
            <a:endParaRPr lang="en-IN" sz="2800" b="0" strike="noStrike" spc="-1">
              <a:solidFill>
                <a:schemeClr val="dk2"/>
              </a:solidFill>
              <a:latin typeface="Arial"/>
              <a:ea typeface="Arial"/>
            </a:endParaRPr>
          </a:p>
        </p:txBody>
      </p:sp>
      <p:pic>
        <p:nvPicPr>
          <p:cNvPr id="98" name="Google Shape;144;p24"/>
          <p:cNvPicPr/>
          <p:nvPr/>
        </p:nvPicPr>
        <p:blipFill>
          <a:blip r:embed="rId2"/>
          <a:stretch/>
        </p:blipFill>
        <p:spPr>
          <a:xfrm>
            <a:off x="0" y="0"/>
            <a:ext cx="9143640" cy="5143320"/>
          </a:xfrm>
          <a:prstGeom prst="rect">
            <a:avLst/>
          </a:prstGeom>
          <a:ln w="0">
            <a:noFill/>
          </a:ln>
        </p:spPr>
      </p:pic>
      <p:sp>
        <p:nvSpPr>
          <p:cNvPr id="99" name="Google Shape;145;p24"/>
          <p:cNvSpPr/>
          <p:nvPr/>
        </p:nvSpPr>
        <p:spPr>
          <a:xfrm>
            <a:off x="109800" y="781920"/>
            <a:ext cx="8893800" cy="42534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nSpc>
                <a:spcPct val="100000"/>
              </a:lnSpc>
              <a:tabLst>
                <a:tab pos="0" algn="l"/>
              </a:tabLst>
            </a:pPr>
            <a:r>
              <a:rPr lang="en-GB" sz="1800" b="1" strike="noStrike" spc="-1">
                <a:solidFill>
                  <a:srgbClr val="000000"/>
                </a:solidFill>
                <a:latin typeface="Arial"/>
                <a:ea typeface="Arial"/>
              </a:rPr>
              <a:t>Additional Details/Future Development</a:t>
            </a:r>
            <a:endParaRPr lang="en-IN" sz="1800" b="0" strike="noStrike" spc="-1">
              <a:solidFill>
                <a:srgbClr val="000000"/>
              </a:solidFill>
              <a:latin typeface="Arial"/>
            </a:endParaRPr>
          </a:p>
          <a:p>
            <a:pPr>
              <a:lnSpc>
                <a:spcPct val="100000"/>
              </a:lnSpc>
              <a:tabLst>
                <a:tab pos="0" algn="l"/>
              </a:tabLst>
            </a:pPr>
            <a:endParaRPr lang="en-IN" sz="1600" b="0" strike="noStrike" spc="-1">
              <a:solidFill>
                <a:srgbClr val="000000"/>
              </a:solidFill>
              <a:latin typeface="Arial"/>
            </a:endParaRPr>
          </a:p>
          <a:p>
            <a:pPr>
              <a:lnSpc>
                <a:spcPct val="100000"/>
              </a:lnSpc>
              <a:tabLst>
                <a:tab pos="0" algn="l"/>
              </a:tabLst>
            </a:pPr>
            <a:r>
              <a:rPr lang="en-US" sz="1600" b="1" strike="noStrike" spc="-1">
                <a:solidFill>
                  <a:srgbClr val="000000"/>
                </a:solidFill>
                <a:latin typeface="Arial"/>
                <a:ea typeface="Arial"/>
              </a:rPr>
              <a:t>Enhanced AI Capabilities:</a:t>
            </a:r>
            <a:r>
              <a:rPr lang="en-US" sz="1600" b="0" strike="noStrike" spc="-1">
                <a:solidFill>
                  <a:srgbClr val="000000"/>
                </a:solidFill>
                <a:latin typeface="Arial"/>
                <a:ea typeface="Arial"/>
              </a:rPr>
              <a:t> Plan to integrate more advanced AI features, such as natural language processing for better customer interactions and automated decision-making based on predictive analytics.</a:t>
            </a:r>
            <a:endParaRPr lang="en-IN" sz="1600" b="0" strike="noStrike" spc="-1">
              <a:solidFill>
                <a:srgbClr val="000000"/>
              </a:solidFill>
              <a:latin typeface="Arial"/>
            </a:endParaRPr>
          </a:p>
          <a:p>
            <a:pPr>
              <a:lnSpc>
                <a:spcPct val="100000"/>
              </a:lnSpc>
              <a:tabLst>
                <a:tab pos="0" algn="l"/>
              </a:tabLst>
            </a:pPr>
            <a:endParaRPr lang="en-IN" sz="1600" b="0" strike="noStrike" spc="-1">
              <a:solidFill>
                <a:srgbClr val="000000"/>
              </a:solidFill>
              <a:latin typeface="Arial"/>
            </a:endParaRPr>
          </a:p>
          <a:p>
            <a:pPr>
              <a:lnSpc>
                <a:spcPct val="100000"/>
              </a:lnSpc>
              <a:tabLst>
                <a:tab pos="0" algn="l"/>
              </a:tabLst>
            </a:pPr>
            <a:r>
              <a:rPr lang="en-US" sz="1600" b="1" strike="noStrike" spc="-1">
                <a:solidFill>
                  <a:srgbClr val="000000"/>
                </a:solidFill>
                <a:latin typeface="Arial"/>
                <a:ea typeface="Arial"/>
              </a:rPr>
              <a:t>Scalability Improvements: </a:t>
            </a:r>
            <a:r>
              <a:rPr lang="en-US" sz="1600" b="0" strike="noStrike" spc="-1">
                <a:solidFill>
                  <a:srgbClr val="000000"/>
                </a:solidFill>
                <a:latin typeface="Arial"/>
                <a:ea typeface="Arial"/>
              </a:rPr>
              <a:t>Develop the architecture to support scaling, allowing the application to handle increased data loads and user requests as the business grows.</a:t>
            </a:r>
            <a:endParaRPr lang="en-IN" sz="1600" b="0" strike="noStrike" spc="-1">
              <a:solidFill>
                <a:srgbClr val="000000"/>
              </a:solidFill>
              <a:latin typeface="Arial"/>
            </a:endParaRPr>
          </a:p>
          <a:p>
            <a:pPr>
              <a:lnSpc>
                <a:spcPct val="100000"/>
              </a:lnSpc>
              <a:tabLst>
                <a:tab pos="0" algn="l"/>
              </a:tabLst>
            </a:pPr>
            <a:endParaRPr lang="en-IN" sz="1600" b="0" strike="noStrike" spc="-1">
              <a:solidFill>
                <a:srgbClr val="000000"/>
              </a:solidFill>
              <a:latin typeface="Arial"/>
            </a:endParaRPr>
          </a:p>
          <a:p>
            <a:pPr>
              <a:lnSpc>
                <a:spcPct val="100000"/>
              </a:lnSpc>
              <a:tabLst>
                <a:tab pos="0" algn="l"/>
              </a:tabLst>
            </a:pPr>
            <a:r>
              <a:rPr lang="en-US" sz="1600" b="1" strike="noStrike" spc="-1">
                <a:solidFill>
                  <a:srgbClr val="000000"/>
                </a:solidFill>
                <a:latin typeface="Arial"/>
                <a:ea typeface="Arial"/>
              </a:rPr>
              <a:t>Integration with External Systems: </a:t>
            </a:r>
            <a:r>
              <a:rPr lang="en-US" sz="1600" b="0" strike="noStrike" spc="-1">
                <a:solidFill>
                  <a:srgbClr val="000000"/>
                </a:solidFill>
                <a:latin typeface="Arial"/>
                <a:ea typeface="Arial"/>
              </a:rPr>
              <a:t>Future updates will focus on seamless integration with third-party logistics providers and existing enterprise systems for comprehensive data sharing.</a:t>
            </a:r>
            <a:endParaRPr lang="en-IN" sz="1600" b="0" strike="noStrike" spc="-1">
              <a:solidFill>
                <a:srgbClr val="000000"/>
              </a:solidFill>
              <a:latin typeface="Arial"/>
            </a:endParaRPr>
          </a:p>
          <a:p>
            <a:pPr>
              <a:lnSpc>
                <a:spcPct val="100000"/>
              </a:lnSpc>
              <a:tabLst>
                <a:tab pos="0" algn="l"/>
              </a:tabLst>
            </a:pPr>
            <a:endParaRPr lang="en-IN" sz="1600" b="0" strike="noStrike" spc="-1">
              <a:solidFill>
                <a:srgbClr val="000000"/>
              </a:solidFill>
              <a:latin typeface="Arial"/>
            </a:endParaRPr>
          </a:p>
          <a:p>
            <a:pPr>
              <a:lnSpc>
                <a:spcPct val="100000"/>
              </a:lnSpc>
              <a:tabLst>
                <a:tab pos="0" algn="l"/>
              </a:tabLst>
            </a:pPr>
            <a:r>
              <a:rPr lang="en-US" sz="1600" b="1" strike="noStrike" spc="-1">
                <a:solidFill>
                  <a:srgbClr val="000000"/>
                </a:solidFill>
                <a:latin typeface="Arial"/>
                <a:ea typeface="Arial"/>
              </a:rPr>
              <a:t>User Feedback Incorporation:</a:t>
            </a:r>
            <a:r>
              <a:rPr lang="en-US" sz="1600" b="0" strike="noStrike" spc="-1">
                <a:solidFill>
                  <a:srgbClr val="000000"/>
                </a:solidFill>
                <a:latin typeface="Arial"/>
                <a:ea typeface="Arial"/>
              </a:rPr>
              <a:t> Establish a feedback loop for continuous improvement, ensuring that user insights inform future updates and feature enhancements.</a:t>
            </a:r>
            <a:endParaRPr lang="en-IN" sz="1600" b="0" strike="noStrike" spc="-1">
              <a:solidFill>
                <a:srgbClr val="000000"/>
              </a:solidFill>
              <a:latin typeface="Arial"/>
            </a:endParaRPr>
          </a:p>
          <a:p>
            <a:pPr>
              <a:lnSpc>
                <a:spcPct val="100000"/>
              </a:lnSpc>
              <a:tabLst>
                <a:tab pos="0" algn="l"/>
              </a:tabLst>
            </a:pPr>
            <a:endParaRPr lang="en-IN" sz="1600" b="0" strike="noStrike" spc="-1">
              <a:solidFill>
                <a:srgbClr val="000000"/>
              </a:solidFill>
              <a:latin typeface="Arial"/>
            </a:endParaRPr>
          </a:p>
          <a:p>
            <a:pPr>
              <a:lnSpc>
                <a:spcPct val="100000"/>
              </a:lnSpc>
              <a:tabLst>
                <a:tab pos="0" algn="l"/>
              </a:tabLst>
            </a:pPr>
            <a:r>
              <a:rPr lang="en-US" sz="1600" b="1" strike="noStrike" spc="-1">
                <a:solidFill>
                  <a:srgbClr val="000000"/>
                </a:solidFill>
                <a:latin typeface="Arial"/>
                <a:ea typeface="Arial"/>
              </a:rPr>
              <a:t>Data Security Enhancements: </a:t>
            </a:r>
            <a:r>
              <a:rPr lang="en-US" sz="1600" b="0" strike="noStrike" spc="-1">
                <a:solidFill>
                  <a:srgbClr val="000000"/>
                </a:solidFill>
                <a:latin typeface="Arial"/>
                <a:ea typeface="Arial"/>
              </a:rPr>
              <a:t>Implement robust security measures and compliance protocols to safeguard sensitive data and ensure user privacy as the platform evolves.</a:t>
            </a:r>
            <a:endParaRPr lang="en-IN" sz="16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PlaceHolder 1"/>
          <p:cNvSpPr>
            <a:spLocks noGrp="1"/>
          </p:cNvSpPr>
          <p:nvPr>
            <p:ph type="title"/>
          </p:nvPr>
        </p:nvSpPr>
        <p:spPr>
          <a:xfrm>
            <a:off x="311760" y="744480"/>
            <a:ext cx="8520120" cy="2052360"/>
          </a:xfrm>
          <a:prstGeom prst="rect">
            <a:avLst/>
          </a:prstGeom>
          <a:noFill/>
          <a:ln w="0">
            <a:noFill/>
          </a:ln>
        </p:spPr>
        <p:txBody>
          <a:bodyPr tIns="91440" bIns="91440" anchor="b">
            <a:normAutofit/>
          </a:bodyPr>
          <a:lstStyle/>
          <a:p>
            <a:pPr indent="0">
              <a:buNone/>
            </a:pPr>
            <a:endParaRPr lang="en-IN" sz="5200" b="0" strike="noStrike" spc="-1">
              <a:solidFill>
                <a:schemeClr val="dk1"/>
              </a:solidFill>
              <a:latin typeface="Arial"/>
              <a:ea typeface="Arial"/>
            </a:endParaRPr>
          </a:p>
        </p:txBody>
      </p:sp>
      <p:sp>
        <p:nvSpPr>
          <p:cNvPr id="101" name="PlaceHolder 2"/>
          <p:cNvSpPr>
            <a:spLocks noGrp="1"/>
          </p:cNvSpPr>
          <p:nvPr>
            <p:ph type="subTitle"/>
          </p:nvPr>
        </p:nvSpPr>
        <p:spPr>
          <a:xfrm>
            <a:off x="311760" y="2834280"/>
            <a:ext cx="8520120" cy="792360"/>
          </a:xfrm>
          <a:prstGeom prst="rect">
            <a:avLst/>
          </a:prstGeom>
          <a:noFill/>
          <a:ln w="0">
            <a:noFill/>
          </a:ln>
        </p:spPr>
        <p:txBody>
          <a:bodyPr tIns="91440" bIns="91440" anchor="t">
            <a:normAutofit/>
          </a:bodyPr>
          <a:lstStyle/>
          <a:p>
            <a:pPr indent="0" algn="ctr">
              <a:buNone/>
            </a:pPr>
            <a:endParaRPr lang="en-IN" sz="2800" b="0" strike="noStrike" spc="-1">
              <a:solidFill>
                <a:schemeClr val="dk2"/>
              </a:solidFill>
              <a:latin typeface="Arial"/>
              <a:ea typeface="Arial"/>
            </a:endParaRPr>
          </a:p>
        </p:txBody>
      </p:sp>
      <p:pic>
        <p:nvPicPr>
          <p:cNvPr id="102" name="Google Shape;152;p25"/>
          <p:cNvPicPr/>
          <p:nvPr/>
        </p:nvPicPr>
        <p:blipFill>
          <a:blip r:embed="rId2"/>
          <a:stretch/>
        </p:blipFill>
        <p:spPr>
          <a:xfrm>
            <a:off x="0" y="0"/>
            <a:ext cx="9143640" cy="5143320"/>
          </a:xfrm>
          <a:prstGeom prst="rect">
            <a:avLst/>
          </a:prstGeom>
          <a:ln w="0">
            <a:noFill/>
          </a:ln>
        </p:spPr>
      </p:pic>
      <p:sp>
        <p:nvSpPr>
          <p:cNvPr id="103" name="Google Shape;153;p25"/>
          <p:cNvSpPr/>
          <p:nvPr/>
        </p:nvSpPr>
        <p:spPr>
          <a:xfrm>
            <a:off x="146520" y="843120"/>
            <a:ext cx="8832960" cy="40550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nSpc>
                <a:spcPct val="100000"/>
              </a:lnSpc>
              <a:tabLst>
                <a:tab pos="0" algn="l"/>
              </a:tabLst>
            </a:pPr>
            <a:r>
              <a:rPr lang="en-GB" sz="1800" b="1" strike="noStrike" spc="-1">
                <a:solidFill>
                  <a:srgbClr val="000000"/>
                </a:solidFill>
                <a:latin typeface="Arial"/>
                <a:ea typeface="Arial"/>
              </a:rPr>
              <a:t>Provide links to your:</a:t>
            </a:r>
            <a:endParaRPr lang="en-IN" sz="1800" b="0" strike="noStrike" spc="-1">
              <a:solidFill>
                <a:srgbClr val="000000"/>
              </a:solidFill>
              <a:latin typeface="Arial"/>
            </a:endParaRPr>
          </a:p>
          <a:p>
            <a:pPr>
              <a:lnSpc>
                <a:spcPct val="100000"/>
              </a:lnSpc>
              <a:tabLst>
                <a:tab pos="0" algn="l"/>
              </a:tabLst>
            </a:pPr>
            <a:endParaRPr lang="en-IN" sz="1800" b="0" strike="noStrike" spc="-1">
              <a:solidFill>
                <a:srgbClr val="000000"/>
              </a:solidFill>
              <a:latin typeface="Arial"/>
            </a:endParaRPr>
          </a:p>
          <a:p>
            <a:pPr marL="457200" indent="-343080">
              <a:lnSpc>
                <a:spcPct val="100000"/>
              </a:lnSpc>
              <a:buClr>
                <a:srgbClr val="000000"/>
              </a:buClr>
              <a:buFont typeface="Arial"/>
              <a:buAutoNum type="arabicPeriod"/>
              <a:tabLst>
                <a:tab pos="0" algn="l"/>
              </a:tabLst>
            </a:pPr>
            <a:r>
              <a:rPr lang="en-GB" sz="1800" b="1" strike="noStrike" spc="-1">
                <a:solidFill>
                  <a:srgbClr val="000000"/>
                </a:solidFill>
                <a:latin typeface="Arial"/>
                <a:ea typeface="Arial"/>
              </a:rPr>
              <a:t>GitHub Public Repository : </a:t>
            </a:r>
            <a:r>
              <a:rPr lang="en-GB" sz="1800" b="1" u="sng" strike="noStrike" spc="-1">
                <a:solidFill>
                  <a:srgbClr val="0097A7"/>
                </a:solidFill>
                <a:uFillTx/>
                <a:latin typeface="Arial"/>
                <a:ea typeface="Arial"/>
                <a:hlinkClick r:id="rId3"/>
              </a:rPr>
              <a:t>https://github.com/ChiraagPVovert/ULIP_APP</a:t>
            </a:r>
            <a:endParaRPr lang="en-IN" sz="1800" b="0" strike="noStrike" spc="-1">
              <a:solidFill>
                <a:srgbClr val="000000"/>
              </a:solidFill>
              <a:latin typeface="Arial"/>
            </a:endParaRPr>
          </a:p>
          <a:p>
            <a:pPr>
              <a:lnSpc>
                <a:spcPct val="100000"/>
              </a:lnSpc>
              <a:tabLst>
                <a:tab pos="0" algn="l"/>
              </a:tabLst>
            </a:pPr>
            <a:endParaRPr lang="en-IN" sz="1800" b="0" strike="noStrike" spc="-1">
              <a:solidFill>
                <a:srgbClr val="000000"/>
              </a:solidFill>
              <a:latin typeface="Arial"/>
            </a:endParaRPr>
          </a:p>
          <a:p>
            <a:pPr>
              <a:lnSpc>
                <a:spcPct val="100000"/>
              </a:lnSpc>
              <a:tabLst>
                <a:tab pos="0" algn="l"/>
              </a:tabLst>
            </a:pPr>
            <a:endParaRPr lang="en-IN" sz="1800" b="0" strike="noStrike" spc="-1">
              <a:solidFill>
                <a:srgbClr val="000000"/>
              </a:solidFill>
              <a:latin typeface="Arial"/>
            </a:endParaRPr>
          </a:p>
          <a:p>
            <a:pPr>
              <a:lnSpc>
                <a:spcPct val="100000"/>
              </a:lnSpc>
              <a:tabLst>
                <a:tab pos="0" algn="l"/>
              </a:tabLst>
            </a:pPr>
            <a:endParaRPr lang="en-IN" sz="1800" b="0" strike="noStrike" spc="-1">
              <a:solidFill>
                <a:srgbClr val="000000"/>
              </a:solidFill>
              <a:latin typeface="Arial"/>
            </a:endParaRPr>
          </a:p>
          <a:p>
            <a:pPr marL="457200" indent="-343080">
              <a:lnSpc>
                <a:spcPct val="100000"/>
              </a:lnSpc>
              <a:buClr>
                <a:srgbClr val="000000"/>
              </a:buClr>
              <a:buFont typeface="Arial"/>
              <a:buAutoNum type="arabicPeriod"/>
              <a:tabLst>
                <a:tab pos="0" algn="l"/>
              </a:tabLst>
            </a:pPr>
            <a:r>
              <a:rPr lang="en-GB" sz="1800" b="1" strike="noStrike" spc="-1">
                <a:solidFill>
                  <a:srgbClr val="000000"/>
                </a:solidFill>
                <a:latin typeface="Arial"/>
                <a:ea typeface="Arial"/>
              </a:rPr>
              <a:t>Demo Video Link (3 Minutes): </a:t>
            </a:r>
            <a:endParaRPr lang="en-IN" sz="1800" b="0" strike="noStrike" spc="-1">
              <a:solidFill>
                <a:srgbClr val="000000"/>
              </a:solidFill>
              <a:latin typeface="Arial"/>
            </a:endParaRPr>
          </a:p>
          <a:p>
            <a:pPr>
              <a:lnSpc>
                <a:spcPct val="100000"/>
              </a:lnSpc>
              <a:tabLst>
                <a:tab pos="0" algn="l"/>
              </a:tabLst>
            </a:pPr>
            <a:endParaRPr lang="en-IN" sz="1800" b="0" strike="noStrike" spc="-1">
              <a:solidFill>
                <a:srgbClr val="000000"/>
              </a:solidFill>
              <a:latin typeface="Arial"/>
            </a:endParaRPr>
          </a:p>
          <a:p>
            <a:pPr>
              <a:lnSpc>
                <a:spcPct val="100000"/>
              </a:lnSpc>
              <a:tabLst>
                <a:tab pos="0" algn="l"/>
              </a:tabLst>
            </a:pPr>
            <a:endParaRPr lang="en-IN" sz="1800" b="0" strike="noStrike" spc="-1">
              <a:solidFill>
                <a:srgbClr val="000000"/>
              </a:solidFill>
              <a:latin typeface="Arial"/>
            </a:endParaRPr>
          </a:p>
          <a:p>
            <a:pPr>
              <a:lnSpc>
                <a:spcPct val="100000"/>
              </a:lnSpc>
              <a:tabLst>
                <a:tab pos="0" algn="l"/>
              </a:tabLst>
            </a:pPr>
            <a:endParaRPr lang="en-IN" sz="1800" b="0" strike="noStrike" spc="-1">
              <a:solidFill>
                <a:srgbClr val="000000"/>
              </a:solidFill>
              <a:latin typeface="Arial"/>
            </a:endParaRPr>
          </a:p>
          <a:p>
            <a:pPr marL="457200" indent="-343080">
              <a:lnSpc>
                <a:spcPct val="100000"/>
              </a:lnSpc>
              <a:buClr>
                <a:srgbClr val="000000"/>
              </a:buClr>
              <a:buFont typeface="Arial"/>
              <a:buAutoNum type="arabicPeriod"/>
              <a:tabLst>
                <a:tab pos="0" algn="l"/>
              </a:tabLst>
            </a:pPr>
            <a:r>
              <a:rPr lang="en-GB" sz="1800" b="1" strike="noStrike" spc="-1">
                <a:solidFill>
                  <a:srgbClr val="000000"/>
                </a:solidFill>
                <a:latin typeface="Arial"/>
                <a:ea typeface="Arial"/>
              </a:rPr>
              <a:t>Final Product Link: </a:t>
            </a:r>
            <a:endParaRPr lang="en-IN" sz="18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PlaceHolder 1"/>
          <p:cNvSpPr>
            <a:spLocks noGrp="1"/>
          </p:cNvSpPr>
          <p:nvPr>
            <p:ph type="title"/>
          </p:nvPr>
        </p:nvSpPr>
        <p:spPr>
          <a:xfrm>
            <a:off x="311760" y="744480"/>
            <a:ext cx="8520120" cy="2052360"/>
          </a:xfrm>
          <a:prstGeom prst="rect">
            <a:avLst/>
          </a:prstGeom>
          <a:noFill/>
          <a:ln w="0">
            <a:noFill/>
          </a:ln>
        </p:spPr>
        <p:txBody>
          <a:bodyPr tIns="91440" bIns="91440" anchor="b">
            <a:normAutofit/>
          </a:bodyPr>
          <a:lstStyle/>
          <a:p>
            <a:pPr indent="0">
              <a:buNone/>
            </a:pPr>
            <a:endParaRPr lang="en-IN" sz="5200" b="0" strike="noStrike" spc="-1">
              <a:solidFill>
                <a:schemeClr val="dk1"/>
              </a:solidFill>
              <a:latin typeface="Arial"/>
              <a:ea typeface="Arial"/>
            </a:endParaRPr>
          </a:p>
        </p:txBody>
      </p:sp>
      <p:sp>
        <p:nvSpPr>
          <p:cNvPr id="105" name="PlaceHolder 2"/>
          <p:cNvSpPr>
            <a:spLocks noGrp="1"/>
          </p:cNvSpPr>
          <p:nvPr>
            <p:ph type="subTitle"/>
          </p:nvPr>
        </p:nvSpPr>
        <p:spPr>
          <a:xfrm>
            <a:off x="311760" y="2834280"/>
            <a:ext cx="8520120" cy="792360"/>
          </a:xfrm>
          <a:prstGeom prst="rect">
            <a:avLst/>
          </a:prstGeom>
          <a:noFill/>
          <a:ln w="0">
            <a:noFill/>
          </a:ln>
        </p:spPr>
        <p:txBody>
          <a:bodyPr tIns="91440" bIns="91440" anchor="t">
            <a:normAutofit/>
          </a:bodyPr>
          <a:lstStyle/>
          <a:p>
            <a:pPr indent="0" algn="ctr">
              <a:buNone/>
            </a:pPr>
            <a:endParaRPr lang="en-IN" sz="2800" b="0" strike="noStrike" spc="-1">
              <a:solidFill>
                <a:schemeClr val="dk2"/>
              </a:solidFill>
              <a:latin typeface="Arial"/>
              <a:ea typeface="Arial"/>
            </a:endParaRPr>
          </a:p>
        </p:txBody>
      </p:sp>
      <p:pic>
        <p:nvPicPr>
          <p:cNvPr id="106" name="Google Shape;167;p27"/>
          <p:cNvPicPr/>
          <p:nvPr/>
        </p:nvPicPr>
        <p:blipFill>
          <a:blip r:embed="rId2"/>
          <a:stretch/>
        </p:blipFill>
        <p:spPr>
          <a:xfrm>
            <a:off x="0" y="0"/>
            <a:ext cx="9143640" cy="5143320"/>
          </a:xfrm>
          <a:prstGeom prst="rect">
            <a:avLst/>
          </a:prstGeom>
          <a:ln w="0">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PlaceHolder 1"/>
          <p:cNvSpPr>
            <a:spLocks noGrp="1"/>
          </p:cNvSpPr>
          <p:nvPr>
            <p:ph type="title"/>
          </p:nvPr>
        </p:nvSpPr>
        <p:spPr>
          <a:xfrm>
            <a:off x="311760" y="744480"/>
            <a:ext cx="8520120" cy="2052360"/>
          </a:xfrm>
          <a:prstGeom prst="rect">
            <a:avLst/>
          </a:prstGeom>
          <a:noFill/>
          <a:ln w="0">
            <a:noFill/>
          </a:ln>
        </p:spPr>
        <p:txBody>
          <a:bodyPr tIns="91440" bIns="91440" anchor="b">
            <a:normAutofit/>
          </a:bodyPr>
          <a:lstStyle/>
          <a:p>
            <a:pPr indent="0">
              <a:buNone/>
            </a:pPr>
            <a:endParaRPr lang="en-IN" sz="5200" b="0" strike="noStrike" spc="-1">
              <a:solidFill>
                <a:schemeClr val="dk1"/>
              </a:solidFill>
              <a:latin typeface="Arial"/>
              <a:ea typeface="Arial"/>
            </a:endParaRPr>
          </a:p>
        </p:txBody>
      </p:sp>
      <p:sp>
        <p:nvSpPr>
          <p:cNvPr id="44" name="PlaceHolder 2"/>
          <p:cNvSpPr>
            <a:spLocks noGrp="1"/>
          </p:cNvSpPr>
          <p:nvPr>
            <p:ph type="subTitle"/>
          </p:nvPr>
        </p:nvSpPr>
        <p:spPr>
          <a:xfrm>
            <a:off x="311760" y="2834280"/>
            <a:ext cx="8520120" cy="792360"/>
          </a:xfrm>
          <a:prstGeom prst="rect">
            <a:avLst/>
          </a:prstGeom>
          <a:noFill/>
          <a:ln w="0">
            <a:noFill/>
          </a:ln>
        </p:spPr>
        <p:txBody>
          <a:bodyPr tIns="91440" bIns="91440" anchor="t">
            <a:normAutofit/>
          </a:bodyPr>
          <a:lstStyle/>
          <a:p>
            <a:pPr indent="0" algn="ctr">
              <a:buNone/>
            </a:pPr>
            <a:endParaRPr lang="en-IN" sz="2800" b="0" strike="noStrike" spc="-1">
              <a:solidFill>
                <a:schemeClr val="dk2"/>
              </a:solidFill>
              <a:latin typeface="Arial"/>
              <a:ea typeface="Arial"/>
            </a:endParaRPr>
          </a:p>
        </p:txBody>
      </p:sp>
      <p:pic>
        <p:nvPicPr>
          <p:cNvPr id="45" name="Google Shape;64;p14"/>
          <p:cNvPicPr/>
          <p:nvPr/>
        </p:nvPicPr>
        <p:blipFill>
          <a:blip r:embed="rId2"/>
          <a:stretch/>
        </p:blipFill>
        <p:spPr>
          <a:xfrm>
            <a:off x="360" y="0"/>
            <a:ext cx="9143640" cy="5143320"/>
          </a:xfrm>
          <a:prstGeom prst="rect">
            <a:avLst/>
          </a:prstGeom>
          <a:ln w="0">
            <a:noFill/>
          </a:ln>
        </p:spPr>
      </p:pic>
      <p:sp>
        <p:nvSpPr>
          <p:cNvPr id="46" name="Google Shape;65;p14"/>
          <p:cNvSpPr/>
          <p:nvPr/>
        </p:nvSpPr>
        <p:spPr>
          <a:xfrm>
            <a:off x="85680" y="806400"/>
            <a:ext cx="8942760" cy="5616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nSpc>
                <a:spcPct val="100000"/>
              </a:lnSpc>
              <a:tabLst>
                <a:tab pos="0" algn="l"/>
              </a:tabLst>
            </a:pPr>
            <a:r>
              <a:rPr lang="en-GB" sz="1800" b="1" strike="noStrike" spc="-1">
                <a:solidFill>
                  <a:srgbClr val="000000"/>
                </a:solidFill>
                <a:latin typeface="Arial"/>
                <a:ea typeface="Arial"/>
              </a:rPr>
              <a:t>Brief about the idea</a:t>
            </a:r>
            <a:endParaRPr lang="en-IN" sz="1800" b="0" strike="noStrike" spc="-1">
              <a:solidFill>
                <a:srgbClr val="000000"/>
              </a:solidFill>
              <a:latin typeface="Arial"/>
            </a:endParaRPr>
          </a:p>
        </p:txBody>
      </p:sp>
      <p:sp>
        <p:nvSpPr>
          <p:cNvPr id="47" name="TextBox 2"/>
          <p:cNvSpPr/>
          <p:nvPr/>
        </p:nvSpPr>
        <p:spPr>
          <a:xfrm>
            <a:off x="311760" y="1135080"/>
            <a:ext cx="8520120" cy="3713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endParaRPr lang="en-IN" sz="1400" b="0" strike="noStrike" spc="-1">
              <a:solidFill>
                <a:srgbClr val="000000"/>
              </a:solidFill>
              <a:latin typeface="Arial"/>
            </a:endParaRPr>
          </a:p>
          <a:p>
            <a:pPr marL="285840" indent="-285840">
              <a:lnSpc>
                <a:spcPct val="100000"/>
              </a:lnSpc>
              <a:buClr>
                <a:srgbClr val="000000"/>
              </a:buClr>
              <a:buFont typeface="Arial"/>
              <a:buChar char="•"/>
            </a:pPr>
            <a:r>
              <a:rPr lang="en-US" sz="1400" b="0" strike="noStrike" spc="-1">
                <a:solidFill>
                  <a:srgbClr val="000000"/>
                </a:solidFill>
                <a:latin typeface="Arial"/>
                <a:ea typeface="Arial"/>
              </a:rPr>
              <a:t>Our solution focuses on using </a:t>
            </a:r>
            <a:r>
              <a:rPr lang="en-US" sz="1400" b="1" strike="noStrike" spc="-1">
                <a:solidFill>
                  <a:srgbClr val="000000"/>
                </a:solidFill>
                <a:latin typeface="Arial"/>
                <a:ea typeface="Arial"/>
              </a:rPr>
              <a:t>data analytics and machine learning</a:t>
            </a:r>
            <a:r>
              <a:rPr lang="en-US" sz="1400" b="0" strike="noStrike" spc="-1">
                <a:solidFill>
                  <a:srgbClr val="000000"/>
                </a:solidFill>
                <a:latin typeface="Arial"/>
                <a:ea typeface="Arial"/>
              </a:rPr>
              <a:t> to optimize logistics operations and improve decision-making throughout the supply chain. By analyzing historical data, companies can streamline processes like </a:t>
            </a:r>
            <a:r>
              <a:rPr lang="en-US" sz="1400" b="1" strike="noStrike" spc="-1">
                <a:solidFill>
                  <a:srgbClr val="000000"/>
                </a:solidFill>
                <a:latin typeface="Arial"/>
                <a:ea typeface="Arial"/>
              </a:rPr>
              <a:t>route optimization</a:t>
            </a:r>
            <a:r>
              <a:rPr lang="en-US" sz="1400" b="0" strike="noStrike" spc="-1">
                <a:solidFill>
                  <a:srgbClr val="000000"/>
                </a:solidFill>
                <a:latin typeface="Arial"/>
                <a:ea typeface="Arial"/>
              </a:rPr>
              <a:t>, </a:t>
            </a:r>
            <a:r>
              <a:rPr lang="en-US" sz="1400" b="1" strike="noStrike" spc="-1">
                <a:solidFill>
                  <a:srgbClr val="000000"/>
                </a:solidFill>
                <a:latin typeface="Arial"/>
                <a:ea typeface="Arial"/>
              </a:rPr>
              <a:t>demand forecasting</a:t>
            </a:r>
            <a:r>
              <a:rPr lang="en-US" sz="1400" b="0" strike="noStrike" spc="-1">
                <a:solidFill>
                  <a:srgbClr val="000000"/>
                </a:solidFill>
                <a:latin typeface="Arial"/>
                <a:ea typeface="Arial"/>
              </a:rPr>
              <a:t>, and </a:t>
            </a:r>
            <a:r>
              <a:rPr lang="en-US" sz="1400" b="1" strike="noStrike" spc="-1">
                <a:solidFill>
                  <a:srgbClr val="000000"/>
                </a:solidFill>
                <a:latin typeface="Arial"/>
                <a:ea typeface="Arial"/>
              </a:rPr>
              <a:t>resource allocation</a:t>
            </a:r>
            <a:r>
              <a:rPr lang="en-US" sz="1400" b="0" strike="noStrike" spc="-1">
                <a:solidFill>
                  <a:srgbClr val="000000"/>
                </a:solidFill>
                <a:latin typeface="Arial"/>
                <a:ea typeface="Arial"/>
              </a:rPr>
              <a:t>. </a:t>
            </a:r>
            <a:endParaRPr lang="en-IN" sz="1400" b="0" strike="noStrike" spc="-1">
              <a:solidFill>
                <a:srgbClr val="000000"/>
              </a:solidFill>
              <a:latin typeface="Arial"/>
            </a:endParaRPr>
          </a:p>
          <a:p>
            <a:pPr>
              <a:lnSpc>
                <a:spcPct val="100000"/>
              </a:lnSpc>
            </a:pPr>
            <a:endParaRPr lang="en-IN" sz="1400" b="0" strike="noStrike" spc="-1">
              <a:solidFill>
                <a:srgbClr val="000000"/>
              </a:solidFill>
              <a:latin typeface="Arial"/>
            </a:endParaRPr>
          </a:p>
          <a:p>
            <a:pPr marL="285840" indent="-285840">
              <a:lnSpc>
                <a:spcPct val="100000"/>
              </a:lnSpc>
              <a:buClr>
                <a:srgbClr val="000000"/>
              </a:buClr>
              <a:buFont typeface="Arial"/>
              <a:buChar char="•"/>
            </a:pPr>
            <a:r>
              <a:rPr lang="en-US" sz="1400" b="0" strike="noStrike" spc="-1">
                <a:solidFill>
                  <a:srgbClr val="000000"/>
                </a:solidFill>
                <a:latin typeface="Arial"/>
                <a:ea typeface="Arial"/>
              </a:rPr>
              <a:t>The goal is to </a:t>
            </a:r>
            <a:r>
              <a:rPr lang="en-US" sz="1400" b="1" strike="noStrike" spc="-1">
                <a:solidFill>
                  <a:srgbClr val="000000"/>
                </a:solidFill>
                <a:latin typeface="Arial"/>
                <a:ea typeface="Arial"/>
              </a:rPr>
              <a:t>enhance efficiency</a:t>
            </a:r>
            <a:r>
              <a:rPr lang="en-US" sz="1400" b="0" strike="noStrike" spc="-1">
                <a:solidFill>
                  <a:srgbClr val="000000"/>
                </a:solidFill>
                <a:latin typeface="Arial"/>
                <a:ea typeface="Arial"/>
              </a:rPr>
              <a:t>, </a:t>
            </a:r>
            <a:r>
              <a:rPr lang="en-US" sz="1400" b="1" strike="noStrike" spc="-1">
                <a:solidFill>
                  <a:srgbClr val="000000"/>
                </a:solidFill>
                <a:latin typeface="Arial"/>
                <a:ea typeface="Arial"/>
              </a:rPr>
              <a:t>reduce costs</a:t>
            </a:r>
            <a:r>
              <a:rPr lang="en-US" sz="1400" b="0" strike="noStrike" spc="-1">
                <a:solidFill>
                  <a:srgbClr val="000000"/>
                </a:solidFill>
                <a:latin typeface="Arial"/>
                <a:ea typeface="Arial"/>
              </a:rPr>
              <a:t>, and </a:t>
            </a:r>
            <a:r>
              <a:rPr lang="en-US" sz="1400" b="1" strike="noStrike" spc="-1">
                <a:solidFill>
                  <a:srgbClr val="000000"/>
                </a:solidFill>
                <a:latin typeface="Arial"/>
                <a:ea typeface="Arial"/>
              </a:rPr>
              <a:t>enable data-driven decision-making</a:t>
            </a:r>
            <a:r>
              <a:rPr lang="en-US" sz="1400" b="0" strike="noStrike" spc="-1">
                <a:solidFill>
                  <a:srgbClr val="000000"/>
                </a:solidFill>
                <a:latin typeface="Arial"/>
                <a:ea typeface="Arial"/>
              </a:rPr>
              <a:t>, all while maintaining flexibility to adapt to evolving logistics challenges through continuous improvement based on historical trends. Implement </a:t>
            </a:r>
            <a:r>
              <a:rPr lang="en-US" sz="1400" b="1" strike="noStrike" spc="-1">
                <a:solidFill>
                  <a:srgbClr val="000000"/>
                </a:solidFill>
                <a:latin typeface="Arial"/>
                <a:ea typeface="Arial"/>
              </a:rPr>
              <a:t>graphical</a:t>
            </a:r>
            <a:r>
              <a:rPr lang="en-US" sz="1400" b="0" strike="noStrike" spc="-1">
                <a:solidFill>
                  <a:srgbClr val="000000"/>
                </a:solidFill>
                <a:latin typeface="Arial"/>
                <a:ea typeface="Arial"/>
              </a:rPr>
              <a:t> representations to understand the data better and make </a:t>
            </a:r>
            <a:r>
              <a:rPr lang="en-US" sz="1400" b="1" strike="noStrike" spc="-1">
                <a:solidFill>
                  <a:srgbClr val="000000"/>
                </a:solidFill>
                <a:latin typeface="Arial"/>
                <a:ea typeface="Arial"/>
              </a:rPr>
              <a:t>informed</a:t>
            </a:r>
            <a:r>
              <a:rPr lang="en-US" sz="1400" b="0" strike="noStrike" spc="-1">
                <a:solidFill>
                  <a:srgbClr val="000000"/>
                </a:solidFill>
                <a:latin typeface="Arial"/>
                <a:ea typeface="Arial"/>
              </a:rPr>
              <a:t> </a:t>
            </a:r>
            <a:r>
              <a:rPr lang="en-US" sz="1400" b="1" strike="noStrike" spc="-1">
                <a:solidFill>
                  <a:srgbClr val="000000"/>
                </a:solidFill>
                <a:latin typeface="Arial"/>
                <a:ea typeface="Arial"/>
              </a:rPr>
              <a:t>decisions</a:t>
            </a:r>
            <a:r>
              <a:rPr lang="en-US" sz="1400" b="0" strike="noStrike" spc="-1">
                <a:solidFill>
                  <a:srgbClr val="000000"/>
                </a:solidFill>
                <a:latin typeface="Arial"/>
                <a:ea typeface="Arial"/>
              </a:rPr>
              <a:t> with data analysis.</a:t>
            </a:r>
            <a:endParaRPr lang="en-IN" sz="1400" b="0" strike="noStrike" spc="-1">
              <a:solidFill>
                <a:srgbClr val="000000"/>
              </a:solidFill>
              <a:latin typeface="Arial"/>
            </a:endParaRPr>
          </a:p>
          <a:p>
            <a:pPr marL="285840" indent="-285840">
              <a:lnSpc>
                <a:spcPct val="100000"/>
              </a:lnSpc>
              <a:buClr>
                <a:srgbClr val="000000"/>
              </a:buClr>
              <a:buFont typeface="Arial"/>
              <a:buChar char="•"/>
            </a:pPr>
            <a:endParaRPr lang="en-IN" sz="1400" b="0" strike="noStrike" spc="-1">
              <a:solidFill>
                <a:srgbClr val="000000"/>
              </a:solidFill>
              <a:latin typeface="Arial"/>
            </a:endParaRPr>
          </a:p>
          <a:p>
            <a:pPr marL="285840" indent="-285840">
              <a:lnSpc>
                <a:spcPct val="100000"/>
              </a:lnSpc>
              <a:buClr>
                <a:srgbClr val="000000"/>
              </a:buClr>
              <a:buFont typeface="Arial"/>
              <a:buChar char="•"/>
            </a:pPr>
            <a:r>
              <a:rPr lang="en-US" sz="1400" b="0" strike="noStrike" spc="-1">
                <a:solidFill>
                  <a:srgbClr val="000000"/>
                </a:solidFill>
                <a:latin typeface="Arial"/>
                <a:ea typeface="Arial"/>
              </a:rPr>
              <a:t> The data consists of historical records relevant to logistics operations, encompassing aspects like shipment routes, delivery times, inventory levels, and demand fluctuations. This comprehensive dataset allows for a nuanced analysis that aims to enhance efficiency, optimize routes, and forecast demand. By leveraging this data, companies can gain valuable insights to improve decision-making, reduce costs, and maintain operational flexibility. The data also supports the continuous improvement of logistics strategies through trend analysis and machine learning algorithms, enabling a more responsive and adaptive supply chain management system.</a:t>
            </a:r>
            <a:endParaRPr lang="en-IN" sz="14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PlaceHolder 1"/>
          <p:cNvSpPr>
            <a:spLocks noGrp="1"/>
          </p:cNvSpPr>
          <p:nvPr>
            <p:ph type="title"/>
          </p:nvPr>
        </p:nvSpPr>
        <p:spPr>
          <a:xfrm>
            <a:off x="311760" y="744480"/>
            <a:ext cx="8520120" cy="2052360"/>
          </a:xfrm>
          <a:prstGeom prst="rect">
            <a:avLst/>
          </a:prstGeom>
          <a:noFill/>
          <a:ln w="0">
            <a:noFill/>
          </a:ln>
        </p:spPr>
        <p:txBody>
          <a:bodyPr tIns="91440" bIns="91440" anchor="b">
            <a:normAutofit/>
          </a:bodyPr>
          <a:lstStyle/>
          <a:p>
            <a:pPr indent="0">
              <a:buNone/>
            </a:pPr>
            <a:endParaRPr lang="en-IN" sz="5200" b="0" strike="noStrike" spc="-1">
              <a:solidFill>
                <a:schemeClr val="dk1"/>
              </a:solidFill>
              <a:latin typeface="Arial"/>
              <a:ea typeface="Arial"/>
            </a:endParaRPr>
          </a:p>
        </p:txBody>
      </p:sp>
      <p:sp>
        <p:nvSpPr>
          <p:cNvPr id="49" name="PlaceHolder 2"/>
          <p:cNvSpPr>
            <a:spLocks noGrp="1"/>
          </p:cNvSpPr>
          <p:nvPr>
            <p:ph type="subTitle"/>
          </p:nvPr>
        </p:nvSpPr>
        <p:spPr>
          <a:xfrm>
            <a:off x="311760" y="2834280"/>
            <a:ext cx="8520120" cy="792360"/>
          </a:xfrm>
          <a:prstGeom prst="rect">
            <a:avLst/>
          </a:prstGeom>
          <a:noFill/>
          <a:ln w="0">
            <a:noFill/>
          </a:ln>
        </p:spPr>
        <p:txBody>
          <a:bodyPr tIns="91440" bIns="91440" anchor="t">
            <a:normAutofit/>
          </a:bodyPr>
          <a:lstStyle/>
          <a:p>
            <a:pPr indent="0" algn="ctr">
              <a:buNone/>
            </a:pPr>
            <a:endParaRPr lang="en-IN" sz="2800" b="0" strike="noStrike" spc="-1">
              <a:solidFill>
                <a:schemeClr val="dk2"/>
              </a:solidFill>
              <a:latin typeface="Arial"/>
              <a:ea typeface="Arial"/>
            </a:endParaRPr>
          </a:p>
        </p:txBody>
      </p:sp>
      <p:pic>
        <p:nvPicPr>
          <p:cNvPr id="50" name="Google Shape;72;p15"/>
          <p:cNvPicPr/>
          <p:nvPr/>
        </p:nvPicPr>
        <p:blipFill>
          <a:blip r:embed="rId2"/>
          <a:stretch/>
        </p:blipFill>
        <p:spPr>
          <a:xfrm>
            <a:off x="360" y="0"/>
            <a:ext cx="9143640" cy="5143320"/>
          </a:xfrm>
          <a:prstGeom prst="rect">
            <a:avLst/>
          </a:prstGeom>
          <a:ln w="0">
            <a:noFill/>
          </a:ln>
        </p:spPr>
      </p:pic>
      <p:sp>
        <p:nvSpPr>
          <p:cNvPr id="51" name="Google Shape;73;p15"/>
          <p:cNvSpPr/>
          <p:nvPr/>
        </p:nvSpPr>
        <p:spPr>
          <a:xfrm>
            <a:off x="183240" y="818640"/>
            <a:ext cx="8784000" cy="404712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nSpc>
                <a:spcPct val="115000"/>
              </a:lnSpc>
              <a:tabLst>
                <a:tab pos="0" algn="l"/>
              </a:tabLst>
            </a:pPr>
            <a:r>
              <a:rPr lang="en-GB" sz="1800" b="1" strike="noStrike" spc="-1">
                <a:solidFill>
                  <a:srgbClr val="000000"/>
                </a:solidFill>
                <a:latin typeface="Arial"/>
                <a:ea typeface="Arial"/>
              </a:rPr>
              <a:t>Opportunities</a:t>
            </a:r>
            <a:endParaRPr lang="en-IN" sz="1800" b="0" strike="noStrike" spc="-1">
              <a:solidFill>
                <a:srgbClr val="000000"/>
              </a:solidFill>
              <a:latin typeface="Arial"/>
            </a:endParaRPr>
          </a:p>
          <a:p>
            <a:pPr marL="914400" lvl="1" indent="-343080">
              <a:lnSpc>
                <a:spcPct val="115000"/>
              </a:lnSpc>
              <a:buClr>
                <a:srgbClr val="000000"/>
              </a:buClr>
              <a:buFont typeface="Arial"/>
              <a:buAutoNum type="alphaLcPeriod"/>
              <a:tabLst>
                <a:tab pos="0" algn="l"/>
              </a:tabLst>
            </a:pPr>
            <a:r>
              <a:rPr lang="en-GB" sz="1800" b="1" strike="noStrike" spc="-1">
                <a:solidFill>
                  <a:srgbClr val="000000"/>
                </a:solidFill>
                <a:latin typeface="Arial"/>
                <a:ea typeface="Arial"/>
              </a:rPr>
              <a:t>How different is it from any of the other existing ideas?</a:t>
            </a:r>
            <a:endParaRPr lang="en-IN" sz="1800" b="0" strike="noStrike" spc="-1">
              <a:solidFill>
                <a:srgbClr val="000000"/>
              </a:solidFill>
              <a:latin typeface="Arial"/>
            </a:endParaRPr>
          </a:p>
          <a:p>
            <a:pPr marL="857160" lvl="1" indent="-285840">
              <a:lnSpc>
                <a:spcPct val="115000"/>
              </a:lnSpc>
              <a:buClr>
                <a:srgbClr val="000000"/>
              </a:buClr>
              <a:buFont typeface="Arial"/>
              <a:buChar char="•"/>
              <a:tabLst>
                <a:tab pos="0" algn="l"/>
              </a:tabLst>
            </a:pPr>
            <a:r>
              <a:rPr lang="en-US" sz="1600" b="0" strike="noStrike" spc="-1">
                <a:solidFill>
                  <a:srgbClr val="000000"/>
                </a:solidFill>
                <a:latin typeface="Arial"/>
                <a:ea typeface="Arial"/>
              </a:rPr>
              <a:t>While traditional systems might rely solely on historical data or real-time tracking, our approach leverages the capabilities of models like ChatGPT and Gemini to not just track, but also interpret and optimize logistics operations.</a:t>
            </a:r>
            <a:endParaRPr lang="en-IN" sz="1600" b="0" strike="noStrike" spc="-1">
              <a:solidFill>
                <a:srgbClr val="000000"/>
              </a:solidFill>
              <a:latin typeface="Arial"/>
            </a:endParaRPr>
          </a:p>
          <a:p>
            <a:pPr marL="857160" lvl="1" indent="-285840">
              <a:lnSpc>
                <a:spcPct val="115000"/>
              </a:lnSpc>
              <a:buClr>
                <a:srgbClr val="000000"/>
              </a:buClr>
              <a:buFont typeface="Arial"/>
              <a:buChar char="•"/>
              <a:tabLst>
                <a:tab pos="0" algn="l"/>
              </a:tabLst>
            </a:pPr>
            <a:r>
              <a:rPr lang="en-US" sz="1600" b="0" strike="noStrike" spc="-1">
                <a:solidFill>
                  <a:srgbClr val="000000"/>
                </a:solidFill>
                <a:latin typeface="Arial"/>
                <a:ea typeface="Arial"/>
              </a:rPr>
              <a:t>Automated recommendations and classifications, allowing logistics managers to directly receive actionable insights and suggested optimizations rather than having to manually interpret complex data reports.</a:t>
            </a:r>
            <a:endParaRPr lang="en-IN" sz="1600" b="0" strike="noStrike" spc="-1">
              <a:solidFill>
                <a:srgbClr val="000000"/>
              </a:solidFill>
              <a:latin typeface="Arial"/>
            </a:endParaRPr>
          </a:p>
          <a:p>
            <a:pPr marL="857160" lvl="1" indent="-285840">
              <a:lnSpc>
                <a:spcPct val="115000"/>
              </a:lnSpc>
              <a:buClr>
                <a:srgbClr val="000000"/>
              </a:buClr>
              <a:buFont typeface="Arial"/>
              <a:buChar char="•"/>
              <a:tabLst>
                <a:tab pos="0" algn="l"/>
              </a:tabLst>
            </a:pPr>
            <a:r>
              <a:rPr lang="en-US" sz="1600" b="0" strike="noStrike" spc="-1">
                <a:solidFill>
                  <a:srgbClr val="000000"/>
                </a:solidFill>
                <a:latin typeface="Arial"/>
                <a:ea typeface="Arial"/>
              </a:rPr>
              <a:t>Advanced visualization: Most current logistics tools focus on raw data or simple dashboards. This solution incorporates graphical representations, such as predictive analytics visuals and real-time progress overviews, making data easier to understand and act upon.</a:t>
            </a:r>
            <a:endParaRPr lang="en-IN" sz="16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 y="285750"/>
            <a:ext cx="8382000" cy="4247317"/>
          </a:xfrm>
          <a:prstGeom prst="rect">
            <a:avLst/>
          </a:prstGeom>
          <a:noFill/>
        </p:spPr>
        <p:txBody>
          <a:bodyPr wrap="square" rtlCol="0">
            <a:spAutoFit/>
          </a:bodyPr>
          <a:lstStyle/>
          <a:p>
            <a:r>
              <a:rPr lang="en-US" dirty="0" err="1"/>
              <a:t>GenAI</a:t>
            </a:r>
            <a:r>
              <a:rPr lang="en-US" dirty="0"/>
              <a:t> Integration: Seamless integration of generative AI models with real-time shipment tracking and comprehensive data </a:t>
            </a:r>
            <a:r>
              <a:rPr lang="en-US" dirty="0" err="1"/>
              <a:t>analytics.Supply</a:t>
            </a:r>
            <a:r>
              <a:rPr lang="en-US" dirty="0"/>
              <a:t> Chain Transparency. Imagine being able to see every step of a product's journey, from raw materials to the end </a:t>
            </a:r>
            <a:r>
              <a:rPr lang="en-US" dirty="0" err="1" smtClean="0"/>
              <a:t>consumer.Optimisation</a:t>
            </a:r>
            <a:r>
              <a:rPr lang="en-US" dirty="0" smtClean="0"/>
              <a:t> </a:t>
            </a:r>
            <a:r>
              <a:rPr lang="en-US" dirty="0"/>
              <a:t>algorithms can pinpoint inefficiencies and recommend improvements, while data analytics can predict potential bottlenecks before they occur</a:t>
            </a:r>
            <a:r>
              <a:rPr lang="en-US" dirty="0" smtClean="0"/>
              <a:t>.</a:t>
            </a:r>
          </a:p>
          <a:p>
            <a:endParaRPr lang="en-US" dirty="0" smtClean="0"/>
          </a:p>
          <a:p>
            <a:r>
              <a:rPr lang="en-US" dirty="0" smtClean="0"/>
              <a:t>Route </a:t>
            </a:r>
            <a:r>
              <a:rPr lang="en-US" dirty="0"/>
              <a:t>Optimization: Leveraging real-time traffic data, weather forecasts, and delivery schedules, route </a:t>
            </a:r>
            <a:r>
              <a:rPr lang="en-US" dirty="0" err="1"/>
              <a:t>optimisation</a:t>
            </a:r>
            <a:r>
              <a:rPr lang="en-US" dirty="0"/>
              <a:t> algorithms can chart the most efficient paths for delivery vehicles, reducing fuel consumption and improving delivery times</a:t>
            </a:r>
            <a:r>
              <a:rPr lang="en-US" dirty="0" smtClean="0"/>
              <a:t>.</a:t>
            </a:r>
          </a:p>
          <a:p>
            <a:endParaRPr lang="en-US" dirty="0" smtClean="0"/>
          </a:p>
          <a:p>
            <a:r>
              <a:rPr lang="en-US" dirty="0" smtClean="0"/>
              <a:t>Load </a:t>
            </a:r>
            <a:r>
              <a:rPr lang="en-US" dirty="0"/>
              <a:t>Balancing: Data-driven load balancing can </a:t>
            </a:r>
            <a:r>
              <a:rPr lang="en-US" dirty="0" err="1"/>
              <a:t>optimise</a:t>
            </a:r>
            <a:r>
              <a:rPr lang="en-US" dirty="0"/>
              <a:t> the distribution of goods across different transportation modes and vehicles, ensuring that space is used efficiently and costs are </a:t>
            </a:r>
            <a:r>
              <a:rPr lang="en-US" dirty="0" err="1"/>
              <a:t>minimised</a:t>
            </a:r>
            <a:r>
              <a:rPr lang="en-US" dirty="0"/>
              <a:t>.</a:t>
            </a:r>
          </a:p>
        </p:txBody>
      </p:sp>
    </p:spTree>
    <p:extLst>
      <p:ext uri="{BB962C8B-B14F-4D97-AF65-F5344CB8AC3E}">
        <p14:creationId xmlns:p14="http://schemas.microsoft.com/office/powerpoint/2010/main" val="10827290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PlaceHolder 1"/>
          <p:cNvSpPr>
            <a:spLocks noGrp="1"/>
          </p:cNvSpPr>
          <p:nvPr>
            <p:ph type="title"/>
          </p:nvPr>
        </p:nvSpPr>
        <p:spPr>
          <a:xfrm>
            <a:off x="311760" y="744480"/>
            <a:ext cx="8520120" cy="2052360"/>
          </a:xfrm>
          <a:prstGeom prst="rect">
            <a:avLst/>
          </a:prstGeom>
          <a:noFill/>
          <a:ln w="0">
            <a:noFill/>
          </a:ln>
        </p:spPr>
        <p:txBody>
          <a:bodyPr tIns="91440" bIns="91440" anchor="b">
            <a:normAutofit/>
          </a:bodyPr>
          <a:lstStyle/>
          <a:p>
            <a:pPr indent="0">
              <a:buNone/>
            </a:pPr>
            <a:endParaRPr lang="en-IN" sz="5200" b="0" strike="noStrike" spc="-1">
              <a:solidFill>
                <a:schemeClr val="dk1"/>
              </a:solidFill>
              <a:latin typeface="Arial"/>
              <a:ea typeface="Arial"/>
            </a:endParaRPr>
          </a:p>
        </p:txBody>
      </p:sp>
      <p:sp>
        <p:nvSpPr>
          <p:cNvPr id="53" name="PlaceHolder 2"/>
          <p:cNvSpPr>
            <a:spLocks noGrp="1"/>
          </p:cNvSpPr>
          <p:nvPr>
            <p:ph type="subTitle"/>
          </p:nvPr>
        </p:nvSpPr>
        <p:spPr>
          <a:xfrm>
            <a:off x="311760" y="2834280"/>
            <a:ext cx="8520120" cy="792360"/>
          </a:xfrm>
          <a:prstGeom prst="rect">
            <a:avLst/>
          </a:prstGeom>
          <a:noFill/>
          <a:ln w="0">
            <a:noFill/>
          </a:ln>
        </p:spPr>
        <p:txBody>
          <a:bodyPr tIns="91440" bIns="91440" anchor="t">
            <a:normAutofit/>
          </a:bodyPr>
          <a:lstStyle/>
          <a:p>
            <a:pPr indent="0" algn="ctr">
              <a:buNone/>
            </a:pPr>
            <a:endParaRPr lang="en-IN" sz="2800" b="0" strike="noStrike" spc="-1">
              <a:solidFill>
                <a:schemeClr val="dk2"/>
              </a:solidFill>
              <a:latin typeface="Arial"/>
              <a:ea typeface="Arial"/>
            </a:endParaRPr>
          </a:p>
        </p:txBody>
      </p:sp>
      <p:pic>
        <p:nvPicPr>
          <p:cNvPr id="54" name="Google Shape;72;p15"/>
          <p:cNvPicPr/>
          <p:nvPr/>
        </p:nvPicPr>
        <p:blipFill>
          <a:blip r:embed="rId2"/>
          <a:stretch/>
        </p:blipFill>
        <p:spPr>
          <a:xfrm>
            <a:off x="0" y="0"/>
            <a:ext cx="9143640" cy="5143320"/>
          </a:xfrm>
          <a:prstGeom prst="rect">
            <a:avLst/>
          </a:prstGeom>
          <a:ln w="0">
            <a:noFill/>
          </a:ln>
        </p:spPr>
      </p:pic>
      <p:sp>
        <p:nvSpPr>
          <p:cNvPr id="55" name="Google Shape;73;p15"/>
          <p:cNvSpPr/>
          <p:nvPr/>
        </p:nvSpPr>
        <p:spPr>
          <a:xfrm>
            <a:off x="183240" y="818640"/>
            <a:ext cx="8784000" cy="40014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nSpc>
                <a:spcPct val="115000"/>
              </a:lnSpc>
              <a:tabLst>
                <a:tab pos="0" algn="l"/>
              </a:tabLst>
            </a:pPr>
            <a:r>
              <a:rPr lang="en-GB" sz="1800" b="1" strike="noStrike" spc="-1">
                <a:solidFill>
                  <a:srgbClr val="000000"/>
                </a:solidFill>
                <a:latin typeface="Arial"/>
                <a:ea typeface="Arial"/>
              </a:rPr>
              <a:t>Opportunities</a:t>
            </a:r>
            <a:endParaRPr lang="en-IN" sz="1800" b="0" strike="noStrike" spc="-1">
              <a:solidFill>
                <a:srgbClr val="000000"/>
              </a:solidFill>
              <a:latin typeface="Arial"/>
            </a:endParaRPr>
          </a:p>
          <a:p>
            <a:pPr marL="914400" lvl="1" indent="-343080">
              <a:lnSpc>
                <a:spcPct val="115000"/>
              </a:lnSpc>
              <a:buClr>
                <a:srgbClr val="000000"/>
              </a:buClr>
              <a:buFont typeface="Arial"/>
              <a:buAutoNum type="alphaLcPeriod" startAt="2"/>
              <a:tabLst>
                <a:tab pos="0" algn="l"/>
              </a:tabLst>
            </a:pPr>
            <a:r>
              <a:rPr lang="en-GB" sz="1800" b="1" strike="noStrike" spc="-1">
                <a:solidFill>
                  <a:srgbClr val="000000"/>
                </a:solidFill>
                <a:latin typeface="Arial"/>
                <a:ea typeface="Arial"/>
              </a:rPr>
              <a:t>How will it be able to solve the problem?</a:t>
            </a:r>
            <a:endParaRPr lang="en-IN" sz="1800" b="0" strike="noStrike" spc="-1">
              <a:solidFill>
                <a:srgbClr val="000000"/>
              </a:solidFill>
              <a:latin typeface="Arial"/>
            </a:endParaRPr>
          </a:p>
          <a:p>
            <a:pPr marL="857160" lvl="1" indent="-285840">
              <a:lnSpc>
                <a:spcPct val="115000"/>
              </a:lnSpc>
              <a:buClr>
                <a:srgbClr val="000000"/>
              </a:buClr>
              <a:buFont typeface="Arial"/>
              <a:buChar char="•"/>
              <a:tabLst>
                <a:tab pos="0" algn="l"/>
              </a:tabLst>
            </a:pPr>
            <a:r>
              <a:rPr lang="en-GB" sz="1800" b="1" strike="noStrike" spc="-1">
                <a:solidFill>
                  <a:srgbClr val="000000"/>
                </a:solidFill>
                <a:latin typeface="Arial"/>
                <a:ea typeface="Arial"/>
              </a:rPr>
              <a:t>	</a:t>
            </a:r>
            <a:r>
              <a:rPr lang="en-US" sz="1600" b="0" strike="noStrike" spc="-1">
                <a:solidFill>
                  <a:srgbClr val="000000"/>
                </a:solidFill>
                <a:latin typeface="Arial"/>
                <a:ea typeface="Arial"/>
              </a:rPr>
              <a:t>Extracting refined data that highlights the most critical factors affecting logistics (e.g., bottlenecks, high-cost routes).</a:t>
            </a:r>
            <a:endParaRPr lang="en-IN" sz="1600" b="0" strike="noStrike" spc="-1">
              <a:solidFill>
                <a:srgbClr val="000000"/>
              </a:solidFill>
              <a:latin typeface="Arial"/>
            </a:endParaRPr>
          </a:p>
          <a:p>
            <a:pPr marL="857160" lvl="1" indent="-285840">
              <a:lnSpc>
                <a:spcPct val="115000"/>
              </a:lnSpc>
              <a:buClr>
                <a:srgbClr val="000000"/>
              </a:buClr>
              <a:buFont typeface="Arial"/>
              <a:buChar char="•"/>
              <a:tabLst>
                <a:tab pos="0" algn="l"/>
              </a:tabLst>
            </a:pPr>
            <a:r>
              <a:rPr lang="en-US" sz="1600" b="0" strike="noStrike" spc="-1">
                <a:solidFill>
                  <a:srgbClr val="000000"/>
                </a:solidFill>
                <a:latin typeface="Arial"/>
                <a:ea typeface="Arial"/>
              </a:rPr>
              <a:t>Providing recommendations based on patterns observed in the data, helping optimize routes, resource allocation, and inventory.</a:t>
            </a:r>
            <a:endParaRPr lang="en-IN" sz="1600" b="0" strike="noStrike" spc="-1">
              <a:solidFill>
                <a:srgbClr val="000000"/>
              </a:solidFill>
              <a:latin typeface="Arial"/>
            </a:endParaRPr>
          </a:p>
          <a:p>
            <a:pPr marL="857160" lvl="1" indent="-285840">
              <a:lnSpc>
                <a:spcPct val="115000"/>
              </a:lnSpc>
              <a:buClr>
                <a:srgbClr val="000000"/>
              </a:buClr>
              <a:buFont typeface="Arial"/>
              <a:buChar char="•"/>
              <a:tabLst>
                <a:tab pos="0" algn="l"/>
              </a:tabLst>
            </a:pPr>
            <a:r>
              <a:rPr lang="en-US" sz="1600" b="0" strike="noStrike" spc="-1">
                <a:solidFill>
                  <a:srgbClr val="000000"/>
                </a:solidFill>
                <a:latin typeface="Arial"/>
                <a:ea typeface="Arial"/>
              </a:rPr>
              <a:t>Classifying data as per logistics requirements, such as categorizing deliveries by priority or classifying drivers by performance, to streamline operations, which enable companies to optimize routes, predict demand, and allocate resources more efficiently.</a:t>
            </a:r>
            <a:endParaRPr lang="en-IN" sz="1600" b="0" strike="noStrike" spc="-1">
              <a:solidFill>
                <a:srgbClr val="000000"/>
              </a:solidFill>
              <a:latin typeface="Arial"/>
            </a:endParaRPr>
          </a:p>
          <a:p>
            <a:pPr marL="857160" lvl="1" indent="-285840">
              <a:lnSpc>
                <a:spcPct val="115000"/>
              </a:lnSpc>
              <a:buClr>
                <a:srgbClr val="000000"/>
              </a:buClr>
              <a:buFont typeface="Arial"/>
              <a:buChar char="•"/>
              <a:tabLst>
                <a:tab pos="0" algn="l"/>
              </a:tabLst>
            </a:pPr>
            <a:r>
              <a:rPr lang="en-US" sz="1600" b="0" strike="noStrike" spc="-1">
                <a:solidFill>
                  <a:srgbClr val="000000"/>
                </a:solidFill>
                <a:latin typeface="Arial"/>
                <a:ea typeface="Arial"/>
              </a:rPr>
              <a:t>Graphical representations further support decision-making, offering a visual grasp of logistics performance and predictions.</a:t>
            </a:r>
            <a:endParaRPr lang="en-IN" sz="1600" b="0" strike="noStrike" spc="-1">
              <a:solidFill>
                <a:srgbClr val="000000"/>
              </a:solidFill>
              <a:latin typeface="Arial"/>
            </a:endParaRPr>
          </a:p>
          <a:p>
            <a:pPr>
              <a:lnSpc>
                <a:spcPct val="115000"/>
              </a:lnSpc>
              <a:tabLst>
                <a:tab pos="0" algn="l"/>
              </a:tabLst>
            </a:pPr>
            <a:endParaRPr lang="en-IN" sz="18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PlaceHolder 1"/>
          <p:cNvSpPr>
            <a:spLocks noGrp="1"/>
          </p:cNvSpPr>
          <p:nvPr>
            <p:ph type="title"/>
          </p:nvPr>
        </p:nvSpPr>
        <p:spPr>
          <a:xfrm>
            <a:off x="311760" y="744480"/>
            <a:ext cx="8520120" cy="2052360"/>
          </a:xfrm>
          <a:prstGeom prst="rect">
            <a:avLst/>
          </a:prstGeom>
          <a:noFill/>
          <a:ln w="0">
            <a:noFill/>
          </a:ln>
        </p:spPr>
        <p:txBody>
          <a:bodyPr tIns="91440" bIns="91440" anchor="b">
            <a:normAutofit/>
          </a:bodyPr>
          <a:lstStyle/>
          <a:p>
            <a:pPr indent="0">
              <a:buNone/>
            </a:pPr>
            <a:endParaRPr lang="en-IN" sz="5200" b="0" strike="noStrike" spc="-1">
              <a:solidFill>
                <a:schemeClr val="dk1"/>
              </a:solidFill>
              <a:latin typeface="Arial"/>
              <a:ea typeface="Arial"/>
            </a:endParaRPr>
          </a:p>
        </p:txBody>
      </p:sp>
      <p:sp>
        <p:nvSpPr>
          <p:cNvPr id="57" name="PlaceHolder 2"/>
          <p:cNvSpPr>
            <a:spLocks noGrp="1"/>
          </p:cNvSpPr>
          <p:nvPr>
            <p:ph type="subTitle"/>
          </p:nvPr>
        </p:nvSpPr>
        <p:spPr>
          <a:xfrm>
            <a:off x="311760" y="2834280"/>
            <a:ext cx="8520120" cy="792360"/>
          </a:xfrm>
          <a:prstGeom prst="rect">
            <a:avLst/>
          </a:prstGeom>
          <a:noFill/>
          <a:ln w="0">
            <a:noFill/>
          </a:ln>
        </p:spPr>
        <p:txBody>
          <a:bodyPr tIns="91440" bIns="91440" anchor="t">
            <a:normAutofit/>
          </a:bodyPr>
          <a:lstStyle/>
          <a:p>
            <a:pPr indent="0" algn="ctr">
              <a:buNone/>
            </a:pPr>
            <a:endParaRPr lang="en-IN" sz="2800" b="0" strike="noStrike" spc="-1">
              <a:solidFill>
                <a:schemeClr val="dk2"/>
              </a:solidFill>
              <a:latin typeface="Arial"/>
              <a:ea typeface="Arial"/>
            </a:endParaRPr>
          </a:p>
        </p:txBody>
      </p:sp>
      <p:pic>
        <p:nvPicPr>
          <p:cNvPr id="58" name="Google Shape;72;p15"/>
          <p:cNvPicPr/>
          <p:nvPr/>
        </p:nvPicPr>
        <p:blipFill>
          <a:blip r:embed="rId2"/>
          <a:stretch/>
        </p:blipFill>
        <p:spPr>
          <a:xfrm>
            <a:off x="0" y="0"/>
            <a:ext cx="9143640" cy="5143320"/>
          </a:xfrm>
          <a:prstGeom prst="rect">
            <a:avLst/>
          </a:prstGeom>
          <a:ln w="0">
            <a:noFill/>
          </a:ln>
        </p:spPr>
      </p:pic>
      <p:sp>
        <p:nvSpPr>
          <p:cNvPr id="59" name="Google Shape;73;p15"/>
          <p:cNvSpPr/>
          <p:nvPr/>
        </p:nvSpPr>
        <p:spPr>
          <a:xfrm>
            <a:off x="183240" y="818640"/>
            <a:ext cx="8784000" cy="404712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nSpc>
                <a:spcPct val="115000"/>
              </a:lnSpc>
              <a:tabLst>
                <a:tab pos="0" algn="l"/>
              </a:tabLst>
            </a:pPr>
            <a:r>
              <a:rPr lang="en-GB" sz="1800" b="1" strike="noStrike" spc="-1">
                <a:solidFill>
                  <a:srgbClr val="000000"/>
                </a:solidFill>
                <a:latin typeface="Arial"/>
                <a:ea typeface="Arial"/>
              </a:rPr>
              <a:t>Opportunities</a:t>
            </a:r>
            <a:endParaRPr lang="en-IN" sz="1800" b="0" strike="noStrike" spc="-1">
              <a:solidFill>
                <a:srgbClr val="000000"/>
              </a:solidFill>
              <a:latin typeface="Arial"/>
            </a:endParaRPr>
          </a:p>
          <a:p>
            <a:pPr marL="914400" lvl="1" indent="-343080">
              <a:lnSpc>
                <a:spcPct val="115000"/>
              </a:lnSpc>
              <a:buClr>
                <a:srgbClr val="000000"/>
              </a:buClr>
              <a:buFont typeface="Arial"/>
              <a:buAutoNum type="alphaLcPeriod" startAt="3"/>
              <a:tabLst>
                <a:tab pos="0" algn="l"/>
              </a:tabLst>
            </a:pPr>
            <a:r>
              <a:rPr lang="en-GB" sz="1800" b="1" strike="noStrike" spc="-1">
                <a:solidFill>
                  <a:srgbClr val="000000"/>
                </a:solidFill>
                <a:latin typeface="Arial"/>
                <a:ea typeface="Arial"/>
              </a:rPr>
              <a:t>USP of the proposed solution</a:t>
            </a:r>
            <a:endParaRPr lang="en-IN" sz="1800" b="0" strike="noStrike" spc="-1">
              <a:solidFill>
                <a:srgbClr val="000000"/>
              </a:solidFill>
              <a:latin typeface="Arial"/>
            </a:endParaRPr>
          </a:p>
          <a:p>
            <a:pPr marL="857160" lvl="1" indent="-285840">
              <a:lnSpc>
                <a:spcPct val="115000"/>
              </a:lnSpc>
              <a:buClr>
                <a:srgbClr val="000000"/>
              </a:buClr>
              <a:buFont typeface="Arial"/>
              <a:buChar char="•"/>
              <a:tabLst>
                <a:tab pos="0" algn="l"/>
              </a:tabLst>
            </a:pPr>
            <a:r>
              <a:rPr lang="en-US" sz="1600" b="0" strike="noStrike" spc="-1">
                <a:solidFill>
                  <a:srgbClr val="000000"/>
                </a:solidFill>
                <a:latin typeface="Arial"/>
                <a:ea typeface="Arial"/>
              </a:rPr>
              <a:t>The unique selling point (USP) of the proposed solution is its seamless integration of generative AI models with real-time shipment tracking and comprehensive data analytics.</a:t>
            </a:r>
            <a:endParaRPr lang="en-IN" sz="1600" b="0" strike="noStrike" spc="-1">
              <a:solidFill>
                <a:srgbClr val="000000"/>
              </a:solidFill>
              <a:latin typeface="Arial"/>
            </a:endParaRPr>
          </a:p>
          <a:p>
            <a:pPr marL="857160" lvl="1" indent="-285840">
              <a:lnSpc>
                <a:spcPct val="115000"/>
              </a:lnSpc>
              <a:buClr>
                <a:srgbClr val="000000"/>
              </a:buClr>
              <a:buFont typeface="Arial"/>
              <a:buChar char="•"/>
              <a:tabLst>
                <a:tab pos="0" algn="l"/>
              </a:tabLst>
            </a:pPr>
            <a:r>
              <a:rPr lang="en-US" sz="1600" b="0" strike="noStrike" spc="-1">
                <a:solidFill>
                  <a:srgbClr val="000000"/>
                </a:solidFill>
                <a:latin typeface="Arial"/>
                <a:ea typeface="Arial"/>
              </a:rPr>
              <a:t>Generative AI Integration: The use of ChatGPT and Gemini for data analysis, recommendations, and classification sets this solution apart by offering advanced, automated insights that go beyond standard logistics software.</a:t>
            </a:r>
            <a:endParaRPr lang="en-IN" sz="1600" b="0" strike="noStrike" spc="-1">
              <a:solidFill>
                <a:srgbClr val="000000"/>
              </a:solidFill>
              <a:latin typeface="Arial"/>
            </a:endParaRPr>
          </a:p>
          <a:p>
            <a:pPr marL="857160" lvl="1" indent="-285840">
              <a:lnSpc>
                <a:spcPct val="115000"/>
              </a:lnSpc>
              <a:buClr>
                <a:srgbClr val="000000"/>
              </a:buClr>
              <a:buFont typeface="Arial"/>
              <a:buChar char="•"/>
              <a:tabLst>
                <a:tab pos="0" algn="l"/>
              </a:tabLst>
            </a:pPr>
            <a:r>
              <a:rPr lang="en-US" sz="1600" b="0" strike="noStrike" spc="-1">
                <a:solidFill>
                  <a:srgbClr val="000000"/>
                </a:solidFill>
                <a:latin typeface="Arial"/>
                <a:ea typeface="Arial"/>
              </a:rPr>
              <a:t>Comprehensive Optimization: By blending machine learning and data analytics with generative models, the solution provides a more holistic approach to logistics, not only optimizing operations but also guiding decisions with AI-generated insights.</a:t>
            </a:r>
            <a:endParaRPr lang="en-IN" sz="1600" b="0" strike="noStrike" spc="-1">
              <a:solidFill>
                <a:srgbClr val="000000"/>
              </a:solidFill>
              <a:latin typeface="Arial"/>
            </a:endParaRPr>
          </a:p>
          <a:p>
            <a:pPr marL="857160" lvl="1" indent="-285840">
              <a:lnSpc>
                <a:spcPct val="115000"/>
              </a:lnSpc>
              <a:buClr>
                <a:srgbClr val="000000"/>
              </a:buClr>
              <a:buFont typeface="Arial"/>
              <a:buChar char="•"/>
              <a:tabLst>
                <a:tab pos="0" algn="l"/>
              </a:tabLst>
            </a:pPr>
            <a:r>
              <a:rPr lang="en-US" sz="1600" b="0" strike="noStrike" spc="-1">
                <a:solidFill>
                  <a:srgbClr val="000000"/>
                </a:solidFill>
                <a:latin typeface="Arial"/>
                <a:ea typeface="Arial"/>
              </a:rPr>
              <a:t>Enhanced Usability: Visual data representations allow decision-makers to quickly understand trends and make informed choices, improving the overall user experience and the ability to respond proactively to logistics </a:t>
            </a:r>
            <a:r>
              <a:rPr lang="en-US" sz="1800" b="0" strike="noStrike" spc="-1">
                <a:solidFill>
                  <a:srgbClr val="000000"/>
                </a:solidFill>
                <a:latin typeface="Arial"/>
                <a:ea typeface="Arial"/>
              </a:rPr>
              <a:t>challenges.</a:t>
            </a:r>
            <a:endParaRPr lang="en-IN" sz="1800" b="0" strike="noStrike" spc="-1">
              <a:solidFill>
                <a:srgbClr val="000000"/>
              </a:solidFill>
              <a:latin typeface="Arial"/>
            </a:endParaRPr>
          </a:p>
          <a:p>
            <a:pPr>
              <a:lnSpc>
                <a:spcPct val="100000"/>
              </a:lnSpc>
              <a:tabLst>
                <a:tab pos="0" algn="l"/>
              </a:tabLst>
            </a:pPr>
            <a:endParaRPr lang="en-IN" sz="18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PlaceHolder 1"/>
          <p:cNvSpPr>
            <a:spLocks noGrp="1"/>
          </p:cNvSpPr>
          <p:nvPr>
            <p:ph type="title"/>
          </p:nvPr>
        </p:nvSpPr>
        <p:spPr>
          <a:xfrm>
            <a:off x="311760" y="744480"/>
            <a:ext cx="8520120" cy="2052360"/>
          </a:xfrm>
          <a:prstGeom prst="rect">
            <a:avLst/>
          </a:prstGeom>
          <a:noFill/>
          <a:ln w="0">
            <a:noFill/>
          </a:ln>
        </p:spPr>
        <p:txBody>
          <a:bodyPr tIns="91440" bIns="91440" anchor="b">
            <a:normAutofit/>
          </a:bodyPr>
          <a:lstStyle/>
          <a:p>
            <a:pPr indent="0">
              <a:buNone/>
            </a:pPr>
            <a:endParaRPr lang="en-IN" sz="5200" b="0" strike="noStrike" spc="-1">
              <a:solidFill>
                <a:schemeClr val="dk1"/>
              </a:solidFill>
              <a:latin typeface="Arial"/>
              <a:ea typeface="Arial"/>
            </a:endParaRPr>
          </a:p>
        </p:txBody>
      </p:sp>
      <p:sp>
        <p:nvSpPr>
          <p:cNvPr id="61" name="PlaceHolder 2"/>
          <p:cNvSpPr>
            <a:spLocks noGrp="1"/>
          </p:cNvSpPr>
          <p:nvPr>
            <p:ph type="subTitle"/>
          </p:nvPr>
        </p:nvSpPr>
        <p:spPr>
          <a:xfrm>
            <a:off x="311760" y="2834280"/>
            <a:ext cx="8520120" cy="792360"/>
          </a:xfrm>
          <a:prstGeom prst="rect">
            <a:avLst/>
          </a:prstGeom>
          <a:noFill/>
          <a:ln w="0">
            <a:noFill/>
          </a:ln>
        </p:spPr>
        <p:txBody>
          <a:bodyPr tIns="91440" bIns="91440" anchor="t">
            <a:normAutofit/>
          </a:bodyPr>
          <a:lstStyle/>
          <a:p>
            <a:pPr indent="0" algn="ctr">
              <a:buNone/>
            </a:pPr>
            <a:endParaRPr lang="en-IN" sz="2800" b="0" strike="noStrike" spc="-1">
              <a:solidFill>
                <a:schemeClr val="dk2"/>
              </a:solidFill>
              <a:latin typeface="Arial"/>
              <a:ea typeface="Arial"/>
            </a:endParaRPr>
          </a:p>
        </p:txBody>
      </p:sp>
      <p:pic>
        <p:nvPicPr>
          <p:cNvPr id="62" name="Google Shape;80;p16"/>
          <p:cNvPicPr/>
          <p:nvPr/>
        </p:nvPicPr>
        <p:blipFill>
          <a:blip r:embed="rId2"/>
          <a:stretch/>
        </p:blipFill>
        <p:spPr>
          <a:xfrm>
            <a:off x="360" y="0"/>
            <a:ext cx="9143640" cy="5143320"/>
          </a:xfrm>
          <a:prstGeom prst="rect">
            <a:avLst/>
          </a:prstGeom>
          <a:ln w="0">
            <a:noFill/>
          </a:ln>
        </p:spPr>
      </p:pic>
      <p:sp>
        <p:nvSpPr>
          <p:cNvPr id="63" name="Google Shape;81;p16"/>
          <p:cNvSpPr/>
          <p:nvPr/>
        </p:nvSpPr>
        <p:spPr>
          <a:xfrm>
            <a:off x="195480" y="855360"/>
            <a:ext cx="8698320" cy="398412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nSpc>
                <a:spcPct val="100000"/>
              </a:lnSpc>
              <a:tabLst>
                <a:tab pos="0" algn="l"/>
              </a:tabLst>
            </a:pPr>
            <a:r>
              <a:rPr lang="en-US" sz="1800" b="1" strike="noStrike" spc="-1">
                <a:solidFill>
                  <a:srgbClr val="000000"/>
                </a:solidFill>
                <a:latin typeface="Arial"/>
                <a:ea typeface="Arial"/>
              </a:rPr>
              <a:t>List of features offered by the solution</a:t>
            </a:r>
            <a:endParaRPr lang="en-IN" sz="1800" b="0" strike="noStrike" spc="-1">
              <a:solidFill>
                <a:srgbClr val="000000"/>
              </a:solidFill>
              <a:latin typeface="Arial"/>
            </a:endParaRPr>
          </a:p>
          <a:p>
            <a:pPr>
              <a:lnSpc>
                <a:spcPct val="100000"/>
              </a:lnSpc>
              <a:tabLst>
                <a:tab pos="0" algn="l"/>
              </a:tabLst>
            </a:pPr>
            <a:endParaRPr lang="en-IN" sz="1600" b="0" strike="noStrike" spc="-1">
              <a:solidFill>
                <a:srgbClr val="000000"/>
              </a:solidFill>
              <a:latin typeface="Arial"/>
            </a:endParaRPr>
          </a:p>
          <a:p>
            <a:pPr>
              <a:lnSpc>
                <a:spcPct val="100000"/>
              </a:lnSpc>
              <a:tabLst>
                <a:tab pos="0" algn="l"/>
              </a:tabLst>
            </a:pPr>
            <a:r>
              <a:rPr lang="en-IN" sz="1600" b="1" strike="noStrike" spc="-1">
                <a:solidFill>
                  <a:srgbClr val="000000"/>
                </a:solidFill>
                <a:latin typeface="Arial"/>
                <a:ea typeface="Arial"/>
              </a:rPr>
              <a:t>Generative AI-Driven Summaries</a:t>
            </a:r>
            <a:r>
              <a:rPr lang="en-IN" sz="1600" b="0" strike="noStrike" spc="-1">
                <a:solidFill>
                  <a:srgbClr val="000000"/>
                </a:solidFill>
                <a:latin typeface="Arial"/>
                <a:ea typeface="Arial"/>
              </a:rPr>
              <a:t>: </a:t>
            </a:r>
            <a:r>
              <a:rPr lang="en-US" sz="1600" b="0" strike="noStrike" spc="-1">
                <a:solidFill>
                  <a:srgbClr val="000000"/>
                </a:solidFill>
                <a:latin typeface="Arial"/>
                <a:ea typeface="Arial"/>
              </a:rPr>
              <a:t>Automatically summarize large volumes of logistics data (e.g., delivery reports, route data) to provide concise overviews of operational performance.</a:t>
            </a:r>
            <a:endParaRPr lang="en-IN" sz="1600" b="0" strike="noStrike" spc="-1">
              <a:solidFill>
                <a:srgbClr val="000000"/>
              </a:solidFill>
              <a:latin typeface="Arial"/>
            </a:endParaRPr>
          </a:p>
          <a:p>
            <a:pPr>
              <a:lnSpc>
                <a:spcPct val="100000"/>
              </a:lnSpc>
              <a:tabLst>
                <a:tab pos="0" algn="l"/>
              </a:tabLst>
            </a:pPr>
            <a:endParaRPr lang="en-IN" sz="1600" b="0" strike="noStrike" spc="-1">
              <a:solidFill>
                <a:srgbClr val="000000"/>
              </a:solidFill>
              <a:latin typeface="Arial"/>
            </a:endParaRPr>
          </a:p>
          <a:p>
            <a:pPr>
              <a:lnSpc>
                <a:spcPct val="100000"/>
              </a:lnSpc>
              <a:tabLst>
                <a:tab pos="0" algn="l"/>
              </a:tabLst>
            </a:pPr>
            <a:r>
              <a:rPr lang="en-US" sz="1600" b="1" strike="noStrike" spc="-1">
                <a:solidFill>
                  <a:srgbClr val="000000"/>
                </a:solidFill>
                <a:latin typeface="Arial"/>
                <a:ea typeface="Arial"/>
              </a:rPr>
              <a:t>Key Data Extraction and Demand Prediction</a:t>
            </a:r>
            <a:r>
              <a:rPr lang="en-US" sz="1600" b="0" strike="noStrike" spc="-1">
                <a:solidFill>
                  <a:srgbClr val="000000"/>
                </a:solidFill>
                <a:latin typeface="Arial"/>
                <a:ea typeface="Arial"/>
              </a:rPr>
              <a:t>: Extract refined, essential data such as top delivery bottlenecks, high-cost areas, and underperforming routes to help focus on critical improvements.</a:t>
            </a:r>
            <a:endParaRPr lang="en-IN" sz="1600" b="0" strike="noStrike" spc="-1">
              <a:solidFill>
                <a:srgbClr val="000000"/>
              </a:solidFill>
              <a:latin typeface="Arial"/>
            </a:endParaRPr>
          </a:p>
          <a:p>
            <a:pPr>
              <a:lnSpc>
                <a:spcPct val="100000"/>
              </a:lnSpc>
              <a:tabLst>
                <a:tab pos="0" algn="l"/>
              </a:tabLst>
            </a:pPr>
            <a:endParaRPr lang="en-IN" sz="1600" b="0" strike="noStrike" spc="-1">
              <a:solidFill>
                <a:srgbClr val="000000"/>
              </a:solidFill>
              <a:latin typeface="Arial"/>
            </a:endParaRPr>
          </a:p>
          <a:p>
            <a:pPr>
              <a:lnSpc>
                <a:spcPct val="100000"/>
              </a:lnSpc>
              <a:tabLst>
                <a:tab pos="0" algn="l"/>
              </a:tabLst>
            </a:pPr>
            <a:r>
              <a:rPr lang="en-US" sz="1600" b="1" strike="noStrike" spc="-1">
                <a:solidFill>
                  <a:srgbClr val="000000"/>
                </a:solidFill>
                <a:latin typeface="Arial"/>
                <a:ea typeface="Arial"/>
              </a:rPr>
              <a:t>Automated Recommendations</a:t>
            </a:r>
            <a:r>
              <a:rPr lang="en-US" sz="1600" b="0" strike="noStrike" spc="-1">
                <a:solidFill>
                  <a:srgbClr val="000000"/>
                </a:solidFill>
                <a:latin typeface="Arial"/>
                <a:ea typeface="Arial"/>
              </a:rPr>
              <a:t>: Generate recommendations for route optimization, resource allocation, and demand forecasting based on historical data and AI-driven insights.</a:t>
            </a:r>
            <a:endParaRPr lang="en-IN" sz="1600" b="0" strike="noStrike" spc="-1">
              <a:solidFill>
                <a:srgbClr val="000000"/>
              </a:solidFill>
              <a:latin typeface="Arial"/>
            </a:endParaRPr>
          </a:p>
          <a:p>
            <a:pPr>
              <a:lnSpc>
                <a:spcPct val="100000"/>
              </a:lnSpc>
              <a:tabLst>
                <a:tab pos="0" algn="l"/>
              </a:tabLst>
            </a:pPr>
            <a:endParaRPr lang="en-IN" sz="1600" b="0" strike="noStrike" spc="-1">
              <a:solidFill>
                <a:srgbClr val="000000"/>
              </a:solidFill>
              <a:latin typeface="Arial"/>
            </a:endParaRPr>
          </a:p>
          <a:p>
            <a:pPr>
              <a:lnSpc>
                <a:spcPct val="100000"/>
              </a:lnSpc>
              <a:tabLst>
                <a:tab pos="0" algn="l"/>
              </a:tabLst>
            </a:pPr>
            <a:r>
              <a:rPr lang="en-US" sz="1600" b="1" strike="noStrike" spc="-1">
                <a:solidFill>
                  <a:srgbClr val="000000"/>
                </a:solidFill>
                <a:latin typeface="Arial"/>
                <a:ea typeface="Arial"/>
              </a:rPr>
              <a:t>Data Classification</a:t>
            </a:r>
            <a:r>
              <a:rPr lang="en-US" sz="1600" b="0" strike="noStrike" spc="-1">
                <a:solidFill>
                  <a:srgbClr val="000000"/>
                </a:solidFill>
                <a:latin typeface="Arial"/>
                <a:ea typeface="Arial"/>
              </a:rPr>
              <a:t>: Classify logistics data (e.g., delivery priorities, driver performance, and shipment types) to streamline decision-making and resource management. </a:t>
            </a:r>
            <a:endParaRPr lang="en-IN" sz="1600" b="0" strike="noStrike" spc="-1">
              <a:solidFill>
                <a:srgbClr val="000000"/>
              </a:solidFill>
              <a:latin typeface="Arial"/>
            </a:endParaRPr>
          </a:p>
          <a:p>
            <a:pPr>
              <a:lnSpc>
                <a:spcPct val="100000"/>
              </a:lnSpc>
              <a:tabLst>
                <a:tab pos="0" algn="l"/>
              </a:tabLst>
            </a:pPr>
            <a:endParaRPr lang="en-IN" sz="1600" b="0" strike="noStrike" spc="-1">
              <a:solidFill>
                <a:srgbClr val="000000"/>
              </a:solidFill>
              <a:latin typeface="Arial"/>
            </a:endParaRPr>
          </a:p>
          <a:p>
            <a:pPr>
              <a:lnSpc>
                <a:spcPct val="100000"/>
              </a:lnSpc>
              <a:tabLst>
                <a:tab pos="0" algn="l"/>
              </a:tabLst>
            </a:pPr>
            <a:r>
              <a:rPr lang="en-US" sz="1600" b="1" strike="noStrike" spc="-1">
                <a:solidFill>
                  <a:srgbClr val="000000"/>
                </a:solidFill>
                <a:latin typeface="Arial"/>
                <a:ea typeface="Arial"/>
              </a:rPr>
              <a:t>Graphical Data Representation</a:t>
            </a:r>
            <a:r>
              <a:rPr lang="en-US" sz="1600" b="0" strike="noStrike" spc="-1">
                <a:solidFill>
                  <a:srgbClr val="000000"/>
                </a:solidFill>
                <a:latin typeface="Arial"/>
                <a:ea typeface="Arial"/>
              </a:rPr>
              <a:t>:Visualize logistics data through charts, graphs, and other graphical representations to simplify understanding of complex datasets and trends.</a:t>
            </a:r>
            <a:endParaRPr lang="en-IN" sz="16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PlaceHolder 1"/>
          <p:cNvSpPr>
            <a:spLocks noGrp="1"/>
          </p:cNvSpPr>
          <p:nvPr>
            <p:ph type="title"/>
          </p:nvPr>
        </p:nvSpPr>
        <p:spPr>
          <a:xfrm>
            <a:off x="311760" y="744480"/>
            <a:ext cx="8520120" cy="2052360"/>
          </a:xfrm>
          <a:prstGeom prst="rect">
            <a:avLst/>
          </a:prstGeom>
          <a:noFill/>
          <a:ln w="0">
            <a:noFill/>
          </a:ln>
        </p:spPr>
        <p:txBody>
          <a:bodyPr tIns="91440" bIns="91440" anchor="b">
            <a:normAutofit/>
          </a:bodyPr>
          <a:lstStyle/>
          <a:p>
            <a:pPr indent="0">
              <a:buNone/>
            </a:pPr>
            <a:endParaRPr lang="en-IN" sz="5200" b="0" strike="noStrike" spc="-1">
              <a:solidFill>
                <a:schemeClr val="dk1"/>
              </a:solidFill>
              <a:latin typeface="Arial"/>
              <a:ea typeface="Arial"/>
            </a:endParaRPr>
          </a:p>
        </p:txBody>
      </p:sp>
      <p:sp>
        <p:nvSpPr>
          <p:cNvPr id="65" name="PlaceHolder 2"/>
          <p:cNvSpPr>
            <a:spLocks noGrp="1"/>
          </p:cNvSpPr>
          <p:nvPr>
            <p:ph type="subTitle"/>
          </p:nvPr>
        </p:nvSpPr>
        <p:spPr>
          <a:xfrm>
            <a:off x="311760" y="2834280"/>
            <a:ext cx="8520120" cy="792360"/>
          </a:xfrm>
          <a:prstGeom prst="rect">
            <a:avLst/>
          </a:prstGeom>
          <a:noFill/>
          <a:ln w="0">
            <a:noFill/>
          </a:ln>
        </p:spPr>
        <p:txBody>
          <a:bodyPr tIns="91440" bIns="91440" anchor="t">
            <a:normAutofit/>
          </a:bodyPr>
          <a:lstStyle/>
          <a:p>
            <a:pPr indent="0" algn="ctr">
              <a:buNone/>
            </a:pPr>
            <a:endParaRPr lang="en-IN" sz="2800" b="0" strike="noStrike" spc="-1">
              <a:solidFill>
                <a:schemeClr val="dk2"/>
              </a:solidFill>
              <a:latin typeface="Arial"/>
              <a:ea typeface="Arial"/>
            </a:endParaRPr>
          </a:p>
        </p:txBody>
      </p:sp>
      <p:pic>
        <p:nvPicPr>
          <p:cNvPr id="66" name="Google Shape;80;p16"/>
          <p:cNvPicPr/>
          <p:nvPr/>
        </p:nvPicPr>
        <p:blipFill>
          <a:blip r:embed="rId2"/>
          <a:stretch/>
        </p:blipFill>
        <p:spPr>
          <a:xfrm>
            <a:off x="0" y="0"/>
            <a:ext cx="9143640" cy="5143320"/>
          </a:xfrm>
          <a:prstGeom prst="rect">
            <a:avLst/>
          </a:prstGeom>
          <a:ln w="0">
            <a:noFill/>
          </a:ln>
        </p:spPr>
      </p:pic>
      <p:sp>
        <p:nvSpPr>
          <p:cNvPr id="67" name="Google Shape;81;p16"/>
          <p:cNvSpPr/>
          <p:nvPr/>
        </p:nvSpPr>
        <p:spPr>
          <a:xfrm>
            <a:off x="195480" y="855360"/>
            <a:ext cx="8698320" cy="398412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nSpc>
                <a:spcPct val="100000"/>
              </a:lnSpc>
              <a:tabLst>
                <a:tab pos="0" algn="l"/>
              </a:tabLst>
            </a:pPr>
            <a:r>
              <a:rPr lang="en-US" sz="1800" b="1" strike="noStrike" spc="-1">
                <a:solidFill>
                  <a:srgbClr val="000000"/>
                </a:solidFill>
                <a:latin typeface="Arial"/>
                <a:ea typeface="Arial"/>
              </a:rPr>
              <a:t>List of features offered by the solution</a:t>
            </a:r>
            <a:endParaRPr lang="en-IN" sz="1800" b="0" strike="noStrike" spc="-1">
              <a:solidFill>
                <a:srgbClr val="000000"/>
              </a:solidFill>
              <a:latin typeface="Arial"/>
            </a:endParaRPr>
          </a:p>
          <a:p>
            <a:pPr>
              <a:lnSpc>
                <a:spcPct val="100000"/>
              </a:lnSpc>
              <a:tabLst>
                <a:tab pos="0" algn="l"/>
              </a:tabLst>
            </a:pPr>
            <a:endParaRPr lang="en-IN" sz="1600" b="0" strike="noStrike" spc="-1">
              <a:solidFill>
                <a:srgbClr val="000000"/>
              </a:solidFill>
              <a:latin typeface="Arial"/>
            </a:endParaRPr>
          </a:p>
          <a:p>
            <a:pPr>
              <a:lnSpc>
                <a:spcPct val="100000"/>
              </a:lnSpc>
              <a:tabLst>
                <a:tab pos="0" algn="l"/>
              </a:tabLst>
            </a:pPr>
            <a:r>
              <a:rPr lang="en-US" sz="1600" b="1" strike="noStrike" spc="-1">
                <a:solidFill>
                  <a:srgbClr val="000000"/>
                </a:solidFill>
                <a:latin typeface="Arial"/>
                <a:ea typeface="Arial"/>
              </a:rPr>
              <a:t>Predictive Analytics</a:t>
            </a:r>
            <a:r>
              <a:rPr lang="en-US" sz="1600" b="0" strike="noStrike" spc="-1">
                <a:solidFill>
                  <a:srgbClr val="000000"/>
                </a:solidFill>
                <a:latin typeface="Arial"/>
                <a:ea typeface="Arial"/>
              </a:rPr>
              <a:t>: Analyzes historical and real-time data to forecast demand accurately, allowing for optimized resource allocation and planning.</a:t>
            </a:r>
            <a:endParaRPr lang="en-IN" sz="1600" b="0" strike="noStrike" spc="-1">
              <a:solidFill>
                <a:srgbClr val="000000"/>
              </a:solidFill>
              <a:latin typeface="Arial"/>
            </a:endParaRPr>
          </a:p>
          <a:p>
            <a:pPr>
              <a:lnSpc>
                <a:spcPct val="100000"/>
              </a:lnSpc>
              <a:tabLst>
                <a:tab pos="0" algn="l"/>
              </a:tabLst>
            </a:pPr>
            <a:endParaRPr lang="en-IN" sz="1600" b="0" strike="noStrike" spc="-1">
              <a:solidFill>
                <a:srgbClr val="000000"/>
              </a:solidFill>
              <a:latin typeface="Arial"/>
            </a:endParaRPr>
          </a:p>
          <a:p>
            <a:pPr>
              <a:lnSpc>
                <a:spcPct val="100000"/>
              </a:lnSpc>
              <a:tabLst>
                <a:tab pos="0" algn="l"/>
              </a:tabLst>
            </a:pPr>
            <a:r>
              <a:rPr lang="en-US" sz="1600" b="1" strike="noStrike" spc="-1">
                <a:solidFill>
                  <a:srgbClr val="000000"/>
                </a:solidFill>
                <a:latin typeface="Arial"/>
                <a:ea typeface="Arial"/>
              </a:rPr>
              <a:t>Logistics Cost Optimization</a:t>
            </a:r>
            <a:r>
              <a:rPr lang="en-US" sz="1600" b="0" strike="noStrike" spc="-1">
                <a:solidFill>
                  <a:srgbClr val="000000"/>
                </a:solidFill>
                <a:latin typeface="Arial"/>
                <a:ea typeface="Arial"/>
              </a:rPr>
              <a:t>: Provide insights into cost reduction opportunities such as fuel consumption, route efficiencies, and fleet utilization without the need for real-time tracking.</a:t>
            </a:r>
            <a:endParaRPr lang="en-IN" sz="1600" b="0" strike="noStrike" spc="-1">
              <a:solidFill>
                <a:srgbClr val="000000"/>
              </a:solidFill>
              <a:latin typeface="Arial"/>
            </a:endParaRPr>
          </a:p>
          <a:p>
            <a:pPr>
              <a:lnSpc>
                <a:spcPct val="100000"/>
              </a:lnSpc>
              <a:tabLst>
                <a:tab pos="0" algn="l"/>
              </a:tabLst>
            </a:pPr>
            <a:endParaRPr lang="en-IN" sz="1600" b="0" strike="noStrike" spc="-1">
              <a:solidFill>
                <a:srgbClr val="000000"/>
              </a:solidFill>
              <a:latin typeface="Arial"/>
            </a:endParaRPr>
          </a:p>
          <a:p>
            <a:pPr>
              <a:lnSpc>
                <a:spcPct val="100000"/>
              </a:lnSpc>
              <a:tabLst>
                <a:tab pos="0" algn="l"/>
              </a:tabLst>
            </a:pPr>
            <a:r>
              <a:rPr lang="en-US" sz="1600" b="1" strike="noStrike" spc="-1">
                <a:solidFill>
                  <a:srgbClr val="000000"/>
                </a:solidFill>
                <a:latin typeface="Arial"/>
                <a:ea typeface="Arial"/>
              </a:rPr>
              <a:t>Enhanced Data Integration</a:t>
            </a:r>
            <a:r>
              <a:rPr lang="en-US" sz="1600" b="0" strike="noStrike" spc="-1">
                <a:solidFill>
                  <a:srgbClr val="000000"/>
                </a:solidFill>
                <a:latin typeface="Arial"/>
                <a:ea typeface="Arial"/>
              </a:rPr>
              <a:t>: Seamlessly integrate and standardize data from diverse sources, creating a unified dataset for better analysis.</a:t>
            </a:r>
            <a:endParaRPr lang="en-IN" sz="1600" b="0" strike="noStrike" spc="-1">
              <a:solidFill>
                <a:srgbClr val="000000"/>
              </a:solidFill>
              <a:latin typeface="Arial"/>
            </a:endParaRPr>
          </a:p>
          <a:p>
            <a:pPr>
              <a:lnSpc>
                <a:spcPct val="100000"/>
              </a:lnSpc>
              <a:tabLst>
                <a:tab pos="0" algn="l"/>
              </a:tabLst>
            </a:pPr>
            <a:endParaRPr lang="en-IN" sz="1600" b="0" strike="noStrike" spc="-1">
              <a:solidFill>
                <a:srgbClr val="000000"/>
              </a:solidFill>
              <a:latin typeface="Arial"/>
            </a:endParaRPr>
          </a:p>
          <a:p>
            <a:pPr>
              <a:lnSpc>
                <a:spcPct val="100000"/>
              </a:lnSpc>
              <a:tabLst>
                <a:tab pos="0" algn="l"/>
              </a:tabLst>
            </a:pPr>
            <a:r>
              <a:rPr lang="en-US" sz="1600" b="1" strike="noStrike" spc="-1">
                <a:solidFill>
                  <a:srgbClr val="000000"/>
                </a:solidFill>
                <a:latin typeface="Arial"/>
                <a:ea typeface="Arial"/>
              </a:rPr>
              <a:t>Customizable Reports</a:t>
            </a:r>
            <a:r>
              <a:rPr lang="en-US" sz="1600" b="0" strike="noStrike" spc="-1">
                <a:solidFill>
                  <a:srgbClr val="000000"/>
                </a:solidFill>
                <a:latin typeface="Arial"/>
                <a:ea typeface="Arial"/>
              </a:rPr>
              <a:t>: Generate tailored reports with a focus on specific areas of interest, such as performance metrics for individual drivers or warehouses.</a:t>
            </a:r>
            <a:endParaRPr lang="en-IN" sz="1600" b="0" strike="noStrike" spc="-1">
              <a:solidFill>
                <a:srgbClr val="000000"/>
              </a:solidFill>
              <a:latin typeface="Arial"/>
            </a:endParaRPr>
          </a:p>
          <a:p>
            <a:pPr>
              <a:lnSpc>
                <a:spcPct val="100000"/>
              </a:lnSpc>
              <a:tabLst>
                <a:tab pos="0" algn="l"/>
              </a:tabLst>
            </a:pPr>
            <a:endParaRPr lang="en-IN" sz="1600" b="0" strike="noStrike" spc="-1">
              <a:solidFill>
                <a:srgbClr val="000000"/>
              </a:solidFill>
              <a:latin typeface="Arial"/>
            </a:endParaRPr>
          </a:p>
          <a:p>
            <a:pPr>
              <a:lnSpc>
                <a:spcPct val="100000"/>
              </a:lnSpc>
              <a:tabLst>
                <a:tab pos="0" algn="l"/>
              </a:tabLst>
            </a:pPr>
            <a:r>
              <a:rPr lang="en-US" sz="1600" b="1" strike="noStrike" spc="-1">
                <a:solidFill>
                  <a:srgbClr val="000000"/>
                </a:solidFill>
                <a:latin typeface="Arial"/>
                <a:ea typeface="Arial"/>
              </a:rPr>
              <a:t>Real-Time Tracking:</a:t>
            </a:r>
            <a:r>
              <a:rPr lang="en-US" sz="1600" b="0" strike="noStrike" spc="-1">
                <a:solidFill>
                  <a:srgbClr val="000000"/>
                </a:solidFill>
                <a:latin typeface="Arial"/>
                <a:ea typeface="Arial"/>
              </a:rPr>
              <a:t> Enables users to monitor shipments in real-time, ensuring up-to-date visibility of logistics operations.</a:t>
            </a:r>
            <a:endParaRPr lang="en-IN" sz="16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PlaceHolder 1"/>
          <p:cNvSpPr>
            <a:spLocks noGrp="1"/>
          </p:cNvSpPr>
          <p:nvPr>
            <p:ph type="title"/>
          </p:nvPr>
        </p:nvSpPr>
        <p:spPr>
          <a:xfrm>
            <a:off x="311760" y="744480"/>
            <a:ext cx="8520120" cy="2052360"/>
          </a:xfrm>
          <a:prstGeom prst="rect">
            <a:avLst/>
          </a:prstGeom>
          <a:noFill/>
          <a:ln w="0">
            <a:noFill/>
          </a:ln>
        </p:spPr>
        <p:txBody>
          <a:bodyPr tIns="91440" bIns="91440" anchor="b">
            <a:normAutofit/>
          </a:bodyPr>
          <a:lstStyle/>
          <a:p>
            <a:pPr indent="0">
              <a:buNone/>
            </a:pPr>
            <a:endParaRPr lang="en-IN" sz="5200" b="0" strike="noStrike" spc="-1">
              <a:solidFill>
                <a:schemeClr val="dk1"/>
              </a:solidFill>
              <a:latin typeface="Arial"/>
              <a:ea typeface="Arial"/>
            </a:endParaRPr>
          </a:p>
        </p:txBody>
      </p:sp>
      <p:sp>
        <p:nvSpPr>
          <p:cNvPr id="69" name="PlaceHolder 2"/>
          <p:cNvSpPr>
            <a:spLocks noGrp="1"/>
          </p:cNvSpPr>
          <p:nvPr>
            <p:ph type="subTitle"/>
          </p:nvPr>
        </p:nvSpPr>
        <p:spPr>
          <a:xfrm>
            <a:off x="311760" y="2834280"/>
            <a:ext cx="8520120" cy="792360"/>
          </a:xfrm>
          <a:prstGeom prst="rect">
            <a:avLst/>
          </a:prstGeom>
          <a:noFill/>
          <a:ln w="0">
            <a:noFill/>
          </a:ln>
        </p:spPr>
        <p:txBody>
          <a:bodyPr tIns="91440" bIns="91440" anchor="t">
            <a:normAutofit/>
          </a:bodyPr>
          <a:lstStyle/>
          <a:p>
            <a:pPr indent="0" algn="ctr">
              <a:buNone/>
            </a:pPr>
            <a:endParaRPr lang="en-IN" sz="2800" b="0" strike="noStrike" spc="-1">
              <a:solidFill>
                <a:schemeClr val="dk2"/>
              </a:solidFill>
              <a:latin typeface="Arial"/>
              <a:ea typeface="Arial"/>
            </a:endParaRPr>
          </a:p>
        </p:txBody>
      </p:sp>
      <p:pic>
        <p:nvPicPr>
          <p:cNvPr id="70" name="Google Shape;88;p17"/>
          <p:cNvPicPr/>
          <p:nvPr/>
        </p:nvPicPr>
        <p:blipFill>
          <a:blip r:embed="rId2"/>
          <a:stretch/>
        </p:blipFill>
        <p:spPr>
          <a:xfrm>
            <a:off x="0" y="0"/>
            <a:ext cx="9143640" cy="5143320"/>
          </a:xfrm>
          <a:prstGeom prst="rect">
            <a:avLst/>
          </a:prstGeom>
          <a:ln w="0">
            <a:noFill/>
          </a:ln>
        </p:spPr>
      </p:pic>
      <p:sp>
        <p:nvSpPr>
          <p:cNvPr id="71" name="Google Shape;89;p17"/>
          <p:cNvSpPr/>
          <p:nvPr/>
        </p:nvSpPr>
        <p:spPr>
          <a:xfrm>
            <a:off x="195480" y="830880"/>
            <a:ext cx="8771760" cy="5126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nSpc>
                <a:spcPct val="100000"/>
              </a:lnSpc>
              <a:tabLst>
                <a:tab pos="0" algn="l"/>
              </a:tabLst>
            </a:pPr>
            <a:r>
              <a:rPr lang="en-GB" sz="1800" b="1" strike="noStrike" spc="-1">
                <a:solidFill>
                  <a:srgbClr val="000000"/>
                </a:solidFill>
                <a:latin typeface="Arial"/>
                <a:ea typeface="Arial"/>
              </a:rPr>
              <a:t>Process flow diagram or Use-case diagram</a:t>
            </a:r>
            <a:endParaRPr lang="en-IN" sz="1800" b="0" strike="noStrike" spc="-1">
              <a:solidFill>
                <a:srgbClr val="000000"/>
              </a:solidFill>
              <a:latin typeface="Arial"/>
            </a:endParaRPr>
          </a:p>
        </p:txBody>
      </p:sp>
      <p:pic>
        <p:nvPicPr>
          <p:cNvPr id="72" name="Picture 71"/>
          <p:cNvPicPr/>
          <p:nvPr/>
        </p:nvPicPr>
        <p:blipFill>
          <a:blip r:embed="rId3"/>
          <a:stretch/>
        </p:blipFill>
        <p:spPr>
          <a:xfrm>
            <a:off x="12240" y="1850400"/>
            <a:ext cx="9143640" cy="2800800"/>
          </a:xfrm>
          <a:prstGeom prst="rect">
            <a:avLst/>
          </a:prstGeom>
          <a:ln w="0">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706</TotalTime>
  <Words>1379</Words>
  <Application>Microsoft Office PowerPoint</Application>
  <PresentationFormat>On-screen Show (16:9)</PresentationFormat>
  <Paragraphs>109</Paragraphs>
  <Slides>17</Slides>
  <Notes>0</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HP</cp:lastModifiedBy>
  <cp:revision>26</cp:revision>
  <dcterms:modified xsi:type="dcterms:W3CDTF">2024-10-21T10:33:20Z</dcterms:modified>
  <dc:language>en-IN</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15</vt:i4>
  </property>
  <property fmtid="{D5CDD505-2E9C-101B-9397-08002B2CF9AE}" pid="3" name="PresentationFormat">
    <vt:lpwstr>On-screen Show (16:9)</vt:lpwstr>
  </property>
  <property fmtid="{D5CDD505-2E9C-101B-9397-08002B2CF9AE}" pid="4" name="Slides">
    <vt:i4>15</vt:i4>
  </property>
</Properties>
</file>